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2404050" cy="43205400"/>
  <p:notesSz cx="6858000" cy="9144000"/>
  <p:defaultTextStyle>
    <a:defPPr>
      <a:defRPr lang="es-ES"/>
    </a:defPPr>
    <a:lvl1pPr algn="l" defTabSz="4318000" rtl="0" fontAlgn="base">
      <a:spcBef>
        <a:spcPct val="0"/>
      </a:spcBef>
      <a:spcAft>
        <a:spcPct val="0"/>
      </a:spcAft>
      <a:defRPr sz="8500" kern="1200">
        <a:solidFill>
          <a:schemeClr val="tx1"/>
        </a:solidFill>
        <a:latin typeface="Arial" charset="0"/>
        <a:ea typeface="+mn-ea"/>
        <a:cs typeface="+mn-cs"/>
      </a:defRPr>
    </a:lvl1pPr>
    <a:lvl2pPr marL="2159000" indent="-1701800" algn="l" defTabSz="4318000" rtl="0" fontAlgn="base">
      <a:spcBef>
        <a:spcPct val="0"/>
      </a:spcBef>
      <a:spcAft>
        <a:spcPct val="0"/>
      </a:spcAft>
      <a:defRPr sz="8500" kern="1200">
        <a:solidFill>
          <a:schemeClr val="tx1"/>
        </a:solidFill>
        <a:latin typeface="Arial" charset="0"/>
        <a:ea typeface="+mn-ea"/>
        <a:cs typeface="+mn-cs"/>
      </a:defRPr>
    </a:lvl2pPr>
    <a:lvl3pPr marL="4318000" indent="-3403600" algn="l" defTabSz="4318000" rtl="0" fontAlgn="base">
      <a:spcBef>
        <a:spcPct val="0"/>
      </a:spcBef>
      <a:spcAft>
        <a:spcPct val="0"/>
      </a:spcAft>
      <a:defRPr sz="8500" kern="1200">
        <a:solidFill>
          <a:schemeClr val="tx1"/>
        </a:solidFill>
        <a:latin typeface="Arial" charset="0"/>
        <a:ea typeface="+mn-ea"/>
        <a:cs typeface="+mn-cs"/>
      </a:defRPr>
    </a:lvl3pPr>
    <a:lvl4pPr marL="6477000" indent="-5105400" algn="l" defTabSz="4318000" rtl="0" fontAlgn="base">
      <a:spcBef>
        <a:spcPct val="0"/>
      </a:spcBef>
      <a:spcAft>
        <a:spcPct val="0"/>
      </a:spcAft>
      <a:defRPr sz="8500" kern="1200">
        <a:solidFill>
          <a:schemeClr val="tx1"/>
        </a:solidFill>
        <a:latin typeface="Arial" charset="0"/>
        <a:ea typeface="+mn-ea"/>
        <a:cs typeface="+mn-cs"/>
      </a:defRPr>
    </a:lvl4pPr>
    <a:lvl5pPr marL="8636000" indent="-6807200" algn="l" defTabSz="4318000" rtl="0" fontAlgn="base">
      <a:spcBef>
        <a:spcPct val="0"/>
      </a:spcBef>
      <a:spcAft>
        <a:spcPct val="0"/>
      </a:spcAft>
      <a:defRPr sz="8500" kern="1200">
        <a:solidFill>
          <a:schemeClr val="tx1"/>
        </a:solidFill>
        <a:latin typeface="Arial" charset="0"/>
        <a:ea typeface="+mn-ea"/>
        <a:cs typeface="+mn-cs"/>
      </a:defRPr>
    </a:lvl5pPr>
    <a:lvl6pPr marL="2286000" algn="l" defTabSz="914400" rtl="0" eaLnBrk="1" latinLnBrk="0" hangingPunct="1">
      <a:defRPr sz="8500" kern="1200">
        <a:solidFill>
          <a:schemeClr val="tx1"/>
        </a:solidFill>
        <a:latin typeface="Arial" charset="0"/>
        <a:ea typeface="+mn-ea"/>
        <a:cs typeface="+mn-cs"/>
      </a:defRPr>
    </a:lvl6pPr>
    <a:lvl7pPr marL="2743200" algn="l" defTabSz="914400" rtl="0" eaLnBrk="1" latinLnBrk="0" hangingPunct="1">
      <a:defRPr sz="8500" kern="1200">
        <a:solidFill>
          <a:schemeClr val="tx1"/>
        </a:solidFill>
        <a:latin typeface="Arial" charset="0"/>
        <a:ea typeface="+mn-ea"/>
        <a:cs typeface="+mn-cs"/>
      </a:defRPr>
    </a:lvl7pPr>
    <a:lvl8pPr marL="3200400" algn="l" defTabSz="914400" rtl="0" eaLnBrk="1" latinLnBrk="0" hangingPunct="1">
      <a:defRPr sz="8500" kern="1200">
        <a:solidFill>
          <a:schemeClr val="tx1"/>
        </a:solidFill>
        <a:latin typeface="Arial" charset="0"/>
        <a:ea typeface="+mn-ea"/>
        <a:cs typeface="+mn-cs"/>
      </a:defRPr>
    </a:lvl8pPr>
    <a:lvl9pPr marL="3657600" algn="l" defTabSz="914400" rtl="0" eaLnBrk="1" latinLnBrk="0" hangingPunct="1">
      <a:defRPr sz="85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564E"/>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p:restoredLeft sz="15620"/>
    <p:restoredTop sz="90829" autoAdjust="0"/>
  </p:normalViewPr>
  <p:slideViewPr>
    <p:cSldViewPr>
      <p:cViewPr>
        <p:scale>
          <a:sx n="33" d="100"/>
          <a:sy n="33" d="100"/>
        </p:scale>
        <p:origin x="-612" y="4476"/>
      </p:cViewPr>
      <p:guideLst>
        <p:guide orient="horz" pos="13608"/>
        <p:guide pos="1020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defTabSz="4318074"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defTabSz="4318074" fontAlgn="auto">
              <a:spcBef>
                <a:spcPts val="0"/>
              </a:spcBef>
              <a:spcAft>
                <a:spcPts val="0"/>
              </a:spcAft>
              <a:defRPr sz="1200" smtClean="0">
                <a:latin typeface="+mn-lt"/>
              </a:defRPr>
            </a:lvl1pPr>
          </a:lstStyle>
          <a:p>
            <a:pPr>
              <a:defRPr/>
            </a:pPr>
            <a:fld id="{91A5441F-D768-4782-A1CD-13130AF58DFE}" type="datetimeFigureOut">
              <a:rPr lang="es-ES"/>
              <a:pPr>
                <a:defRPr/>
              </a:pPr>
              <a:t>31/07/2014</a:t>
            </a:fld>
            <a:endParaRPr lang="es-ES"/>
          </a:p>
        </p:txBody>
      </p:sp>
      <p:sp>
        <p:nvSpPr>
          <p:cNvPr id="4" name="3 Marcador de imagen de diapositiva"/>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318074"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4318074" fontAlgn="auto">
              <a:spcBef>
                <a:spcPts val="0"/>
              </a:spcBef>
              <a:spcAft>
                <a:spcPts val="0"/>
              </a:spcAft>
              <a:defRPr sz="1200" smtClean="0">
                <a:latin typeface="+mn-lt"/>
              </a:defRPr>
            </a:lvl1pPr>
          </a:lstStyle>
          <a:p>
            <a:pPr>
              <a:defRPr/>
            </a:pPr>
            <a:fld id="{D4D750AA-D762-4DA2-94C7-88E6885D18C4}"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defTabSz="4318000" rtl="0" fontAlgn="base">
      <a:spcBef>
        <a:spcPct val="30000"/>
      </a:spcBef>
      <a:spcAft>
        <a:spcPct val="0"/>
      </a:spcAft>
      <a:defRPr sz="5700" kern="1200">
        <a:solidFill>
          <a:schemeClr val="tx1"/>
        </a:solidFill>
        <a:latin typeface="+mn-lt"/>
        <a:ea typeface="+mn-ea"/>
        <a:cs typeface="+mn-cs"/>
      </a:defRPr>
    </a:lvl1pPr>
    <a:lvl2pPr marL="2159000" algn="l" defTabSz="4318000" rtl="0" fontAlgn="base">
      <a:spcBef>
        <a:spcPct val="30000"/>
      </a:spcBef>
      <a:spcAft>
        <a:spcPct val="0"/>
      </a:spcAft>
      <a:defRPr sz="5700" kern="1200">
        <a:solidFill>
          <a:schemeClr val="tx1"/>
        </a:solidFill>
        <a:latin typeface="+mn-lt"/>
        <a:ea typeface="+mn-ea"/>
        <a:cs typeface="+mn-cs"/>
      </a:defRPr>
    </a:lvl2pPr>
    <a:lvl3pPr marL="4318000" algn="l" defTabSz="4318000" rtl="0" fontAlgn="base">
      <a:spcBef>
        <a:spcPct val="30000"/>
      </a:spcBef>
      <a:spcAft>
        <a:spcPct val="0"/>
      </a:spcAft>
      <a:defRPr sz="5700" kern="1200">
        <a:solidFill>
          <a:schemeClr val="tx1"/>
        </a:solidFill>
        <a:latin typeface="+mn-lt"/>
        <a:ea typeface="+mn-ea"/>
        <a:cs typeface="+mn-cs"/>
      </a:defRPr>
    </a:lvl3pPr>
    <a:lvl4pPr marL="6477000" algn="l" defTabSz="4318000" rtl="0" fontAlgn="base">
      <a:spcBef>
        <a:spcPct val="30000"/>
      </a:spcBef>
      <a:spcAft>
        <a:spcPct val="0"/>
      </a:spcAft>
      <a:defRPr sz="5700" kern="1200">
        <a:solidFill>
          <a:schemeClr val="tx1"/>
        </a:solidFill>
        <a:latin typeface="+mn-lt"/>
        <a:ea typeface="+mn-ea"/>
        <a:cs typeface="+mn-cs"/>
      </a:defRPr>
    </a:lvl4pPr>
    <a:lvl5pPr marL="8636000" algn="l" defTabSz="4318000" rtl="0" fontAlgn="base">
      <a:spcBef>
        <a:spcPct val="30000"/>
      </a:spcBef>
      <a:spcAft>
        <a:spcPct val="0"/>
      </a:spcAft>
      <a:defRPr sz="5700" kern="1200">
        <a:solidFill>
          <a:schemeClr val="tx1"/>
        </a:solidFill>
        <a:latin typeface="+mn-lt"/>
        <a:ea typeface="+mn-ea"/>
        <a:cs typeface="+mn-cs"/>
      </a:defRPr>
    </a:lvl5pPr>
    <a:lvl6pPr marL="10795198" algn="l" defTabSz="4318074" rtl="0" eaLnBrk="1" latinLnBrk="0" hangingPunct="1">
      <a:defRPr sz="5700" kern="1200">
        <a:solidFill>
          <a:schemeClr val="tx1"/>
        </a:solidFill>
        <a:latin typeface="+mn-lt"/>
        <a:ea typeface="+mn-ea"/>
        <a:cs typeface="+mn-cs"/>
      </a:defRPr>
    </a:lvl6pPr>
    <a:lvl7pPr marL="12954235" algn="l" defTabSz="4318074" rtl="0" eaLnBrk="1" latinLnBrk="0" hangingPunct="1">
      <a:defRPr sz="5700" kern="1200">
        <a:solidFill>
          <a:schemeClr val="tx1"/>
        </a:solidFill>
        <a:latin typeface="+mn-lt"/>
        <a:ea typeface="+mn-ea"/>
        <a:cs typeface="+mn-cs"/>
      </a:defRPr>
    </a:lvl7pPr>
    <a:lvl8pPr marL="15113272" algn="l" defTabSz="4318074" rtl="0" eaLnBrk="1" latinLnBrk="0" hangingPunct="1">
      <a:defRPr sz="5700" kern="1200">
        <a:solidFill>
          <a:schemeClr val="tx1"/>
        </a:solidFill>
        <a:latin typeface="+mn-lt"/>
        <a:ea typeface="+mn-ea"/>
        <a:cs typeface="+mn-cs"/>
      </a:defRPr>
    </a:lvl8pPr>
    <a:lvl9pPr marL="17272308" algn="l" defTabSz="4318074"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171"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 sz="5700" kern="1200" baseline="0" dirty="0" smtClean="0">
              <a:solidFill>
                <a:schemeClr val="tx1"/>
              </a:solidFill>
              <a:latin typeface="+mn-lt"/>
              <a:ea typeface="+mn-ea"/>
              <a:cs typeface="+mn-cs"/>
            </a:endParaRPr>
          </a:p>
          <a:p>
            <a:endParaRPr lang="es-ES" sz="5700" kern="1200" baseline="0" dirty="0" smtClean="0">
              <a:solidFill>
                <a:schemeClr val="tx1"/>
              </a:solidFill>
              <a:latin typeface="+mn-lt"/>
              <a:ea typeface="+mn-ea"/>
              <a:cs typeface="+mn-cs"/>
            </a:endParaRPr>
          </a:p>
          <a:p>
            <a:endParaRPr lang="es-ES" sz="5700" kern="1200" baseline="0" dirty="0" smtClean="0">
              <a:solidFill>
                <a:schemeClr val="tx1"/>
              </a:solidFill>
              <a:latin typeface="+mn-lt"/>
              <a:ea typeface="+mn-ea"/>
              <a:cs typeface="+mn-cs"/>
            </a:endParaRPr>
          </a:p>
          <a:p>
            <a:endParaRPr lang="es-ES" dirty="0" smtClean="0"/>
          </a:p>
        </p:txBody>
      </p:sp>
      <p:sp>
        <p:nvSpPr>
          <p:cNvPr id="717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4318000" fontAlgn="base">
              <a:spcBef>
                <a:spcPct val="0"/>
              </a:spcBef>
              <a:spcAft>
                <a:spcPct val="0"/>
              </a:spcAft>
            </a:pPr>
            <a:fld id="{2C2F900C-EE4C-4BE7-AD6D-7B2B64AD1CFC}" type="slidenum">
              <a:rPr lang="es-ES"/>
              <a:pPr defTabSz="4318000" fontAlgn="base">
                <a:spcBef>
                  <a:spcPct val="0"/>
                </a:spcBef>
                <a:spcAft>
                  <a:spcPct val="0"/>
                </a:spcAft>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1890236" y="8641080"/>
            <a:ext cx="27824278" cy="11521440"/>
          </a:xfrm>
          <a:ln>
            <a:noFill/>
          </a:ln>
        </p:spPr>
        <p:txBody>
          <a:bodyPr tIns="0" rIns="86411">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265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1890236" y="20339777"/>
            <a:ext cx="27835079" cy="11041380"/>
          </a:xfrm>
        </p:spPr>
        <p:txBody>
          <a:bodyPr lIns="0" rIns="86411"/>
          <a:lstStyle>
            <a:lvl1pPr marL="0" marR="216027" indent="0" algn="r">
              <a:buNone/>
              <a:defRPr>
                <a:solidFill>
                  <a:schemeClr val="tx1"/>
                </a:solidFill>
              </a:defRPr>
            </a:lvl1pPr>
            <a:lvl2pPr marL="2160270" indent="0" algn="ctr">
              <a:buNone/>
            </a:lvl2pPr>
            <a:lvl3pPr marL="4320540" indent="0" algn="ctr">
              <a:buNone/>
            </a:lvl3pPr>
            <a:lvl4pPr marL="6480810" indent="0" algn="ctr">
              <a:buNone/>
            </a:lvl4pPr>
            <a:lvl5pPr marL="8641080" indent="0" algn="ctr">
              <a:buNone/>
            </a:lvl5pPr>
            <a:lvl6pPr marL="10801350" indent="0" algn="ctr">
              <a:buNone/>
            </a:lvl6pPr>
            <a:lvl7pPr marL="12961620" indent="0" algn="ctr">
              <a:buNone/>
            </a:lvl7pPr>
            <a:lvl8pPr marL="15121890" indent="0" algn="ctr">
              <a:buNone/>
            </a:lvl8pPr>
            <a:lvl9pPr marL="17282160" indent="0" algn="ctr">
              <a:buNone/>
            </a:lvl9pPr>
          </a:lstStyle>
          <a:p>
            <a:r>
              <a:rPr lang="es-ES" smtClean="0"/>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a:lvl1pPr>
          </a:lstStyle>
          <a:p>
            <a:pPr>
              <a:defRPr/>
            </a:pPr>
            <a:fld id="{9EBEEDFB-7408-4736-9FEE-038E9D4FAB34}" type="datetimeFigureOut">
              <a:rPr lang="es-ES"/>
              <a:pPr>
                <a:defRPr/>
              </a:pPr>
              <a:t>31/07/2014</a:t>
            </a:fld>
            <a:endParaRPr lang="es-ES"/>
          </a:p>
        </p:txBody>
      </p:sp>
      <p:sp>
        <p:nvSpPr>
          <p:cNvPr id="5" name="18 Marcador de pie de página"/>
          <p:cNvSpPr>
            <a:spLocks noGrp="1"/>
          </p:cNvSpPr>
          <p:nvPr>
            <p:ph type="ftr" sz="quarter" idx="11"/>
          </p:nvPr>
        </p:nvSpPr>
        <p:spPr/>
        <p:txBody>
          <a:bodyPr/>
          <a:lstStyle>
            <a:lvl1pPr>
              <a:defRPr/>
            </a:lvl1pPr>
          </a:lstStyle>
          <a:p>
            <a:pPr>
              <a:defRPr/>
            </a:pPr>
            <a:endParaRPr lang="es-ES"/>
          </a:p>
        </p:txBody>
      </p:sp>
      <p:sp>
        <p:nvSpPr>
          <p:cNvPr id="6" name="26 Marcador de número de diapositiva"/>
          <p:cNvSpPr>
            <a:spLocks noGrp="1"/>
          </p:cNvSpPr>
          <p:nvPr>
            <p:ph type="sldNum" sz="quarter" idx="12"/>
          </p:nvPr>
        </p:nvSpPr>
        <p:spPr/>
        <p:txBody>
          <a:bodyPr/>
          <a:lstStyle>
            <a:lvl1pPr>
              <a:defRPr/>
            </a:lvl1pPr>
          </a:lstStyle>
          <a:p>
            <a:pPr>
              <a:defRPr/>
            </a:pPr>
            <a:fld id="{3409148F-13FF-4ACA-878A-F436F631C1AA}"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ACDBD29C-4C5F-405B-ACF2-BA801861DC9C}" type="datetimeFigureOut">
              <a:rPr lang="es-ES"/>
              <a:pPr>
                <a:defRPr/>
              </a:pPr>
              <a:t>31/07/2014</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E0DDBBC9-1B26-4FDB-B734-6596860903B5}"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23492936" y="5760729"/>
            <a:ext cx="7290911" cy="32834107"/>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1620203" y="5760729"/>
            <a:ext cx="21332666" cy="3283410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4BEE65AB-914E-4724-992C-FD2D37D2B7FD}" type="datetimeFigureOut">
              <a:rPr lang="es-ES"/>
              <a:pPr>
                <a:defRPr/>
              </a:pPr>
              <a:t>31/07/2014</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8455E5B0-14B3-4D58-B680-81410D64A6C6}"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1C6E07F2-04DA-4E64-9AEA-A5CE4123D92E}" type="datetimeFigureOut">
              <a:rPr lang="es-ES"/>
              <a:pPr>
                <a:defRPr/>
              </a:pPr>
              <a:t>31/07/2014</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80509A9F-2F29-49F1-838D-10C2B17569C9}"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879435" y="8295437"/>
            <a:ext cx="27543443" cy="8583473"/>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265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879435" y="17039383"/>
            <a:ext cx="27543443" cy="9511186"/>
          </a:xfrm>
        </p:spPr>
        <p:txBody>
          <a:bodyPr lIns="216027" rIns="216027"/>
          <a:lstStyle>
            <a:lvl1pPr marL="0" indent="0">
              <a:buNone/>
              <a:defRPr sz="10400">
                <a:solidFill>
                  <a:schemeClr val="tx1"/>
                </a:solidFill>
              </a:defRPr>
            </a:lvl1pPr>
            <a:lvl2pPr>
              <a:buNone/>
              <a:defRPr sz="8500">
                <a:solidFill>
                  <a:schemeClr val="tx1">
                    <a:tint val="75000"/>
                  </a:schemeClr>
                </a:solidFill>
              </a:defRPr>
            </a:lvl2pPr>
            <a:lvl3pPr>
              <a:buNone/>
              <a:defRPr sz="7600">
                <a:solidFill>
                  <a:schemeClr val="tx1">
                    <a:tint val="75000"/>
                  </a:schemeClr>
                </a:solidFill>
              </a:defRPr>
            </a:lvl3pPr>
            <a:lvl4pPr>
              <a:buNone/>
              <a:defRPr sz="6600">
                <a:solidFill>
                  <a:schemeClr val="tx1">
                    <a:tint val="75000"/>
                  </a:schemeClr>
                </a:solidFill>
              </a:defRPr>
            </a:lvl4pPr>
            <a:lvl5pPr>
              <a:buNone/>
              <a:defRPr sz="66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DDAD1EF-05C2-4828-B888-F34CD3ABAE7E}" type="datetimeFigureOut">
              <a:rPr lang="es-ES"/>
              <a:pPr>
                <a:defRPr/>
              </a:pPr>
              <a:t>31/07/2014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11F9498-C73F-4CCB-A744-53A45B6E43E5}"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620203" y="4435754"/>
            <a:ext cx="29163645" cy="72009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1620202" y="12096536"/>
            <a:ext cx="14311789" cy="27939492"/>
          </a:xfrm>
        </p:spPr>
        <p:txBody>
          <a:bodyPr/>
          <a:lstStyle>
            <a:lvl1pPr>
              <a:defRPr sz="12300"/>
            </a:lvl1pPr>
            <a:lvl2pPr>
              <a:defRPr sz="11300"/>
            </a:lvl2pPr>
            <a:lvl3pPr>
              <a:defRPr sz="9500"/>
            </a:lvl3pPr>
            <a:lvl4pPr>
              <a:defRPr sz="8500"/>
            </a:lvl4pPr>
            <a:lvl5pPr>
              <a:defRPr sz="85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16472059" y="12096536"/>
            <a:ext cx="14311789" cy="27939492"/>
          </a:xfrm>
        </p:spPr>
        <p:txBody>
          <a:bodyPr/>
          <a:lstStyle>
            <a:lvl1pPr>
              <a:defRPr sz="12300"/>
            </a:lvl1pPr>
            <a:lvl2pPr>
              <a:defRPr sz="11300"/>
            </a:lvl2pPr>
            <a:lvl3pPr>
              <a:defRPr sz="9500"/>
            </a:lvl3pPr>
            <a:lvl4pPr>
              <a:defRPr sz="8500"/>
            </a:lvl4pPr>
            <a:lvl5pPr>
              <a:defRPr sz="85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17F3D112-167D-4C64-840C-3E1686629E26}" type="datetimeFigureOut">
              <a:rPr lang="es-ES"/>
              <a:pPr>
                <a:defRPr/>
              </a:pPr>
              <a:t>31/07/2014</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0D3F66FB-5DCE-4511-BBED-0507C5E83A08}"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620203" y="4435754"/>
            <a:ext cx="29163645" cy="72009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620203" y="11688062"/>
            <a:ext cx="14317416" cy="4153918"/>
          </a:xfrm>
        </p:spPr>
        <p:txBody>
          <a:bodyPr lIns="216027" tIns="0" rIns="216027" bIns="0" anchor="ctr">
            <a:noAutofit/>
          </a:bodyPr>
          <a:lstStyle>
            <a:lvl1pPr marL="0" indent="0">
              <a:buNone/>
              <a:defRPr sz="11300" b="1" cap="none" baseline="0">
                <a:solidFill>
                  <a:schemeClr val="tx2"/>
                </a:solidFill>
                <a:effectLst/>
              </a:defRPr>
            </a:lvl1pPr>
            <a:lvl2pPr>
              <a:buNone/>
              <a:defRPr sz="9500" b="1"/>
            </a:lvl2pPr>
            <a:lvl3pPr>
              <a:buNone/>
              <a:defRPr sz="8500" b="1"/>
            </a:lvl3pPr>
            <a:lvl4pPr>
              <a:buNone/>
              <a:defRPr sz="7600" b="1"/>
            </a:lvl4pPr>
            <a:lvl5pPr>
              <a:buNone/>
              <a:defRPr sz="7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16460809" y="11716472"/>
            <a:ext cx="14323040" cy="4125511"/>
          </a:xfrm>
        </p:spPr>
        <p:txBody>
          <a:bodyPr lIns="216027" tIns="0" rIns="216027" bIns="0" anchor="ctr"/>
          <a:lstStyle>
            <a:lvl1pPr marL="0" indent="0">
              <a:buNone/>
              <a:defRPr sz="11300" b="1" cap="none" baseline="0">
                <a:solidFill>
                  <a:schemeClr val="tx2"/>
                </a:solidFill>
                <a:effectLst/>
              </a:defRPr>
            </a:lvl1pPr>
            <a:lvl2pPr>
              <a:buNone/>
              <a:defRPr sz="9500" b="1"/>
            </a:lvl2pPr>
            <a:lvl3pPr>
              <a:buNone/>
              <a:defRPr sz="8500" b="1"/>
            </a:lvl3pPr>
            <a:lvl4pPr>
              <a:buNone/>
              <a:defRPr sz="7600" b="1"/>
            </a:lvl4pPr>
            <a:lvl5pPr>
              <a:buNone/>
              <a:defRPr sz="7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1620203" y="15841980"/>
            <a:ext cx="14317416" cy="24228036"/>
          </a:xfrm>
        </p:spPr>
        <p:txBody>
          <a:bodyPr tIns="0"/>
          <a:lstStyle>
            <a:lvl1pPr>
              <a:defRPr sz="10400"/>
            </a:lvl1pPr>
            <a:lvl2pPr>
              <a:defRPr sz="9500"/>
            </a:lvl2pPr>
            <a:lvl3pPr>
              <a:defRPr sz="8500"/>
            </a:lvl3pPr>
            <a:lvl4pPr>
              <a:defRPr sz="7600"/>
            </a:lvl4pPr>
            <a:lvl5pPr>
              <a:defRPr sz="7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16460809" y="15841980"/>
            <a:ext cx="14323040" cy="24228036"/>
          </a:xfrm>
        </p:spPr>
        <p:txBody>
          <a:bodyPr tIns="0"/>
          <a:lstStyle>
            <a:lvl1pPr>
              <a:defRPr sz="10400"/>
            </a:lvl1pPr>
            <a:lvl2pPr>
              <a:defRPr sz="9500"/>
            </a:lvl2pPr>
            <a:lvl3pPr>
              <a:defRPr sz="8500"/>
            </a:lvl3pPr>
            <a:lvl4pPr>
              <a:defRPr sz="7600"/>
            </a:lvl4pPr>
            <a:lvl5pPr>
              <a:defRPr sz="7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fld id="{EA52317A-26DE-4BE0-B930-81DF959D545C}" type="datetimeFigureOut">
              <a:rPr lang="es-ES"/>
              <a:pPr>
                <a:defRPr/>
              </a:pPr>
              <a:t>31/07/2014</a:t>
            </a:fld>
            <a:endParaRPr lang="es-ES"/>
          </a:p>
        </p:txBody>
      </p:sp>
      <p:sp>
        <p:nvSpPr>
          <p:cNvPr id="8" name="21 Marcador de pie de página"/>
          <p:cNvSpPr>
            <a:spLocks noGrp="1"/>
          </p:cNvSpPr>
          <p:nvPr>
            <p:ph type="ftr" sz="quarter" idx="11"/>
          </p:nvPr>
        </p:nvSpPr>
        <p:spPr/>
        <p:txBody>
          <a:bodyPr/>
          <a:lstStyle>
            <a:lvl1pPr>
              <a:defRPr/>
            </a:lvl1pPr>
          </a:lstStyle>
          <a:p>
            <a:pPr>
              <a:defRPr/>
            </a:pPr>
            <a:endParaRPr lang="es-ES"/>
          </a:p>
        </p:txBody>
      </p:sp>
      <p:sp>
        <p:nvSpPr>
          <p:cNvPr id="9" name="17 Marcador de número de diapositiva"/>
          <p:cNvSpPr>
            <a:spLocks noGrp="1"/>
          </p:cNvSpPr>
          <p:nvPr>
            <p:ph type="sldNum" sz="quarter" idx="12"/>
          </p:nvPr>
        </p:nvSpPr>
        <p:spPr/>
        <p:txBody>
          <a:bodyPr/>
          <a:lstStyle>
            <a:lvl1pPr>
              <a:defRPr/>
            </a:lvl1pPr>
          </a:lstStyle>
          <a:p>
            <a:pPr>
              <a:defRPr/>
            </a:pPr>
            <a:fld id="{5808B2A6-0369-459E-9A5E-A49F07BB59D9}"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20202" y="4435754"/>
            <a:ext cx="29433679" cy="72009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23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CBD47A1B-55AD-4808-A60F-7BF6D4F0B4C0}" type="datetimeFigureOut">
              <a:rPr lang="es-ES"/>
              <a:pPr>
                <a:defRPr/>
              </a:pPr>
              <a:t>31/07/2014</a:t>
            </a:fld>
            <a:endParaRPr lang="es-ES"/>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6EAD6C8A-8E2D-402A-99E3-99DF36816C58}"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C5F4510D-3088-4628-ADC5-2696697BC31C}" type="datetimeFigureOut">
              <a:rPr lang="es-ES"/>
              <a:pPr>
                <a:defRPr/>
              </a:pPr>
              <a:t>31/07/2014</a:t>
            </a:fld>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05ACF27F-694E-41AF-9575-A61B6744ED1B}"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430304" y="3240418"/>
            <a:ext cx="9721215" cy="7320915"/>
          </a:xfrm>
        </p:spPr>
        <p:txBody>
          <a:bodyPr>
            <a:noAutofit/>
          </a:bodyPr>
          <a:lstStyle>
            <a:lvl1pPr algn="l" rtl="0">
              <a:spcBef>
                <a:spcPct val="0"/>
              </a:spcBef>
              <a:buNone/>
              <a:defRPr sz="123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2430304" y="10561320"/>
            <a:ext cx="9721215" cy="28803600"/>
          </a:xfrm>
        </p:spPr>
        <p:txBody>
          <a:bodyPr lIns="86411" rIns="86411"/>
          <a:lstStyle>
            <a:lvl1pPr marL="0" indent="0" algn="l">
              <a:buNone/>
              <a:defRPr sz="6600"/>
            </a:lvl1pPr>
            <a:lvl2pPr indent="0" algn="l">
              <a:buNone/>
              <a:defRPr sz="5700"/>
            </a:lvl2pPr>
            <a:lvl3pPr indent="0" algn="l">
              <a:buNone/>
              <a:defRPr sz="4700"/>
            </a:lvl3pPr>
            <a:lvl4pPr indent="0" algn="l">
              <a:buNone/>
              <a:defRPr sz="4300"/>
            </a:lvl4pPr>
            <a:lvl5pPr indent="0" algn="l">
              <a:buNone/>
              <a:defRPr sz="4300"/>
            </a:lvl5pPr>
          </a:lstStyle>
          <a:p>
            <a:pPr lvl="0"/>
            <a:r>
              <a:rPr lang="es-ES" smtClean="0"/>
              <a:t>Haga clic para modificar el estilo de texto del patrón</a:t>
            </a:r>
          </a:p>
        </p:txBody>
      </p:sp>
      <p:sp>
        <p:nvSpPr>
          <p:cNvPr id="4" name="3 Marcador de contenido"/>
          <p:cNvSpPr>
            <a:spLocks noGrp="1"/>
          </p:cNvSpPr>
          <p:nvPr>
            <p:ph sz="half" idx="1"/>
          </p:nvPr>
        </p:nvSpPr>
        <p:spPr>
          <a:xfrm>
            <a:off x="12669083" y="10561320"/>
            <a:ext cx="18114764" cy="28803600"/>
          </a:xfrm>
        </p:spPr>
        <p:txBody>
          <a:bodyPr tIns="0"/>
          <a:lstStyle>
            <a:lvl1pPr>
              <a:defRPr sz="13200"/>
            </a:lvl1pPr>
            <a:lvl2pPr>
              <a:defRPr sz="12300"/>
            </a:lvl2pPr>
            <a:lvl3pPr>
              <a:defRPr sz="11300"/>
            </a:lvl3pPr>
            <a:lvl4pPr>
              <a:defRPr sz="9500"/>
            </a:lvl4pPr>
            <a:lvl5pPr>
              <a:defRPr sz="85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6AFE4879-9914-4478-A0E3-8483836B5471}" type="datetimeFigureOut">
              <a:rPr lang="es-ES"/>
              <a:pPr>
                <a:defRPr/>
              </a:pPr>
              <a:t>31/07/2014</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E04DE179-0395-47D9-BEF0-B0E683D80B8C}"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Recortar y redondear rectángulo de esquina sencilla"/>
          <p:cNvSpPr/>
          <p:nvPr/>
        </p:nvSpPr>
        <p:spPr>
          <a:xfrm rot="420000" flipV="1">
            <a:off x="11218863" y="6980238"/>
            <a:ext cx="18632487" cy="25923875"/>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432054" tIns="216027" rIns="432054" bIns="216027" anchor="ctr"/>
          <a:lstStyle/>
          <a:p>
            <a:pPr algn="ctr" defTabSz="4318074" fontAlgn="auto">
              <a:spcBef>
                <a:spcPts val="0"/>
              </a:spcBef>
              <a:spcAft>
                <a:spcPts val="0"/>
              </a:spcAft>
              <a:defRPr/>
            </a:pPr>
            <a:endParaRPr lang="en-US"/>
          </a:p>
        </p:txBody>
      </p:sp>
      <p:sp>
        <p:nvSpPr>
          <p:cNvPr id="6" name="5 Triángulo rectángulo"/>
          <p:cNvSpPr/>
          <p:nvPr/>
        </p:nvSpPr>
        <p:spPr>
          <a:xfrm rot="420000" flipV="1">
            <a:off x="28363863" y="33766125"/>
            <a:ext cx="552450" cy="97948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432054" tIns="216027" rIns="432054" bIns="216027" anchor="ctr"/>
          <a:lstStyle/>
          <a:p>
            <a:pPr algn="ctr" defTabSz="4318074" fontAlgn="auto">
              <a:spcBef>
                <a:spcPts val="0"/>
              </a:spcBef>
              <a:spcAft>
                <a:spcPts val="0"/>
              </a:spcAft>
              <a:defRPr/>
            </a:pPr>
            <a:endParaRPr lang="en-US"/>
          </a:p>
        </p:txBody>
      </p:sp>
      <p:sp>
        <p:nvSpPr>
          <p:cNvPr id="7" name="6 Forma libre"/>
          <p:cNvSpPr>
            <a:spLocks/>
          </p:cNvSpPr>
          <p:nvPr/>
        </p:nvSpPr>
        <p:spPr bwMode="auto">
          <a:xfrm flipV="1">
            <a:off x="-33338" y="36644263"/>
            <a:ext cx="32470726" cy="6561137"/>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432054" tIns="216027" rIns="432054" bIns="216027"/>
          <a:lstStyle/>
          <a:p>
            <a:pPr defTabSz="4318074" fontAlgn="auto">
              <a:spcBef>
                <a:spcPts val="0"/>
              </a:spcBef>
              <a:spcAft>
                <a:spcPts val="0"/>
              </a:spcAft>
              <a:defRPr/>
            </a:pPr>
            <a:endParaRPr lang="en-US">
              <a:latin typeface="+mn-lt"/>
            </a:endParaRPr>
          </a:p>
        </p:txBody>
      </p:sp>
      <p:sp>
        <p:nvSpPr>
          <p:cNvPr id="8" name="7 Forma libre"/>
          <p:cNvSpPr>
            <a:spLocks/>
          </p:cNvSpPr>
          <p:nvPr/>
        </p:nvSpPr>
        <p:spPr bwMode="auto">
          <a:xfrm flipV="1">
            <a:off x="15527338" y="39184263"/>
            <a:ext cx="16876712" cy="4021137"/>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432054" tIns="216027" rIns="432054" bIns="216027"/>
          <a:lstStyle/>
          <a:p>
            <a:pPr defTabSz="4318074" fontAlgn="auto">
              <a:spcBef>
                <a:spcPts val="0"/>
              </a:spcBef>
              <a:spcAft>
                <a:spcPts val="0"/>
              </a:spcAft>
              <a:defRPr/>
            </a:pPr>
            <a:endParaRPr lang="en-US">
              <a:latin typeface="+mn-lt"/>
            </a:endParaRPr>
          </a:p>
        </p:txBody>
      </p:sp>
      <p:sp>
        <p:nvSpPr>
          <p:cNvPr id="2" name="1 Título"/>
          <p:cNvSpPr>
            <a:spLocks noGrp="1"/>
          </p:cNvSpPr>
          <p:nvPr>
            <p:ph type="title"/>
          </p:nvPr>
        </p:nvSpPr>
        <p:spPr>
          <a:xfrm>
            <a:off x="2160270" y="7415078"/>
            <a:ext cx="7841780" cy="9970512"/>
          </a:xfrm>
        </p:spPr>
        <p:txBody>
          <a:bodyPr lIns="216027" rIns="216027" bIns="216027"/>
          <a:lstStyle>
            <a:lvl1pPr algn="l">
              <a:buNone/>
              <a:defRPr sz="95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2160270" y="17821346"/>
            <a:ext cx="7830979" cy="13729716"/>
          </a:xfrm>
        </p:spPr>
        <p:txBody>
          <a:bodyPr lIns="302438" rIns="216027"/>
          <a:lstStyle>
            <a:lvl1pPr marL="0" indent="0" algn="l">
              <a:spcBef>
                <a:spcPts val="1181"/>
              </a:spcBef>
              <a:buFontTx/>
              <a:buNone/>
              <a:defRPr sz="6100"/>
            </a:lvl1pPr>
            <a:lvl2pPr>
              <a:defRPr sz="5700"/>
            </a:lvl2pPr>
            <a:lvl3pPr>
              <a:defRPr sz="4700"/>
            </a:lvl3pPr>
            <a:lvl4pPr>
              <a:defRPr sz="4300"/>
            </a:lvl4pPr>
            <a:lvl5pPr>
              <a:defRPr sz="43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12352779" y="7556957"/>
            <a:ext cx="16364045" cy="24771096"/>
          </a:xfrm>
          <a:prstGeom prst="rect">
            <a:avLst/>
          </a:prstGeom>
          <a:solidFill>
            <a:schemeClr val="bg2"/>
          </a:solidFill>
          <a:ln w="3000" cap="rnd">
            <a:solidFill>
              <a:srgbClr val="C0C0C0"/>
            </a:solidFill>
            <a:round/>
          </a:ln>
          <a:effectLst/>
        </p:spPr>
        <p:txBody>
          <a:bodyPr>
            <a:normAutofit/>
          </a:bodyPr>
          <a:lstStyle>
            <a:lvl1pPr marL="0" indent="0">
              <a:buNone/>
              <a:defRPr sz="15100"/>
            </a:lvl1pPr>
          </a:lstStyle>
          <a:p>
            <a:pPr lvl="0"/>
            <a:r>
              <a:rPr lang="es-ES" noProof="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fld id="{7EE10E0F-6E88-4E3C-B761-AFCCA0AC434D}" type="datetimeFigureOut">
              <a:rPr lang="es-ES"/>
              <a:pPr>
                <a:defRPr/>
              </a:pPr>
              <a:t>31/07/2014</a:t>
            </a:fld>
            <a:endParaRPr lang="es-ES"/>
          </a:p>
        </p:txBody>
      </p:sp>
      <p:sp>
        <p:nvSpPr>
          <p:cNvPr id="10" name="5 Marcador de pie de página"/>
          <p:cNvSpPr>
            <a:spLocks noGrp="1"/>
          </p:cNvSpPr>
          <p:nvPr>
            <p:ph type="ftr" sz="quarter" idx="11"/>
          </p:nvPr>
        </p:nvSpPr>
        <p:spPr/>
        <p:txBody>
          <a:bodyPr/>
          <a:lstStyle>
            <a:lvl1pPr>
              <a:defRPr/>
            </a:lvl1pPr>
          </a:lstStyle>
          <a:p>
            <a:pPr>
              <a:defRPr/>
            </a:pPr>
            <a:endParaRPr lang="es-ES"/>
          </a:p>
        </p:txBody>
      </p:sp>
      <p:sp>
        <p:nvSpPr>
          <p:cNvPr id="11" name="6 Marcador de número de diapositiva"/>
          <p:cNvSpPr>
            <a:spLocks noGrp="1"/>
          </p:cNvSpPr>
          <p:nvPr>
            <p:ph type="sldNum" sz="quarter" idx="12"/>
          </p:nvPr>
        </p:nvSpPr>
        <p:spPr>
          <a:xfrm>
            <a:off x="28624213" y="40044688"/>
            <a:ext cx="2159000" cy="2300287"/>
          </a:xfrm>
        </p:spPr>
        <p:txBody>
          <a:bodyPr/>
          <a:lstStyle>
            <a:lvl1pPr>
              <a:defRPr/>
            </a:lvl1pPr>
          </a:lstStyle>
          <a:p>
            <a:pPr>
              <a:defRPr/>
            </a:pPr>
            <a:fld id="{A4874A70-B6CE-4910-AFD0-C608328B80E6}"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33338" y="-44450"/>
            <a:ext cx="32470726" cy="65595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lIns="432054" tIns="216027" rIns="432054" bIns="216027"/>
          <a:lstStyle/>
          <a:p>
            <a:pPr defTabSz="4318074" fontAlgn="auto">
              <a:spcBef>
                <a:spcPts val="0"/>
              </a:spcBef>
              <a:spcAft>
                <a:spcPts val="0"/>
              </a:spcAft>
              <a:defRPr/>
            </a:pPr>
            <a:endParaRPr lang="en-US">
              <a:latin typeface="+mn-lt"/>
            </a:endParaRPr>
          </a:p>
        </p:txBody>
      </p:sp>
      <p:sp>
        <p:nvSpPr>
          <p:cNvPr id="8" name="7 Forma libre"/>
          <p:cNvSpPr>
            <a:spLocks/>
          </p:cNvSpPr>
          <p:nvPr/>
        </p:nvSpPr>
        <p:spPr bwMode="auto">
          <a:xfrm>
            <a:off x="15527338" y="-44450"/>
            <a:ext cx="16876712" cy="401955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lIns="432054" tIns="216027" rIns="432054" bIns="216027"/>
          <a:lstStyle/>
          <a:p>
            <a:pPr defTabSz="4318074" fontAlgn="auto">
              <a:spcBef>
                <a:spcPts val="0"/>
              </a:spcBef>
              <a:spcAft>
                <a:spcPts val="0"/>
              </a:spcAft>
              <a:defRPr/>
            </a:pPr>
            <a:endParaRPr lang="en-US">
              <a:latin typeface="+mn-lt"/>
            </a:endParaRPr>
          </a:p>
        </p:txBody>
      </p:sp>
      <p:sp>
        <p:nvSpPr>
          <p:cNvPr id="1028" name="8 Marcador de título"/>
          <p:cNvSpPr>
            <a:spLocks noGrp="1"/>
          </p:cNvSpPr>
          <p:nvPr>
            <p:ph type="title"/>
          </p:nvPr>
        </p:nvSpPr>
        <p:spPr bwMode="auto">
          <a:xfrm>
            <a:off x="1620838" y="4435475"/>
            <a:ext cx="29162375" cy="7200900"/>
          </a:xfrm>
          <a:prstGeom prst="rect">
            <a:avLst/>
          </a:prstGeom>
          <a:noFill/>
          <a:ln w="9525">
            <a:noFill/>
            <a:miter lim="800000"/>
            <a:headEnd/>
            <a:tailEnd/>
          </a:ln>
        </p:spPr>
        <p:txBody>
          <a:bodyPr vert="horz" wrap="square" lIns="0" tIns="216027"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29" name="29 Marcador de texto"/>
          <p:cNvSpPr>
            <a:spLocks noGrp="1"/>
          </p:cNvSpPr>
          <p:nvPr>
            <p:ph type="body" idx="1"/>
          </p:nvPr>
        </p:nvSpPr>
        <p:spPr bwMode="auto">
          <a:xfrm>
            <a:off x="1620838" y="12193588"/>
            <a:ext cx="29162375" cy="27651075"/>
          </a:xfrm>
          <a:prstGeom prst="rect">
            <a:avLst/>
          </a:prstGeom>
          <a:noFill/>
          <a:ln w="9525">
            <a:noFill/>
            <a:miter lim="800000"/>
            <a:headEnd/>
            <a:tailEnd/>
          </a:ln>
        </p:spPr>
        <p:txBody>
          <a:bodyPr vert="horz" wrap="square" lIns="432054" tIns="216027" rIns="432054" bIns="216027"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1620838" y="40044688"/>
            <a:ext cx="7559675" cy="2300287"/>
          </a:xfrm>
          <a:prstGeom prst="rect">
            <a:avLst/>
          </a:prstGeom>
        </p:spPr>
        <p:txBody>
          <a:bodyPr vert="horz" lIns="0" tIns="0" rIns="0" bIns="0" anchor="b"/>
          <a:lstStyle>
            <a:lvl1pPr algn="l" defTabSz="4318074" eaLnBrk="1" fontAlgn="auto" latinLnBrk="0" hangingPunct="1">
              <a:spcBef>
                <a:spcPts val="0"/>
              </a:spcBef>
              <a:spcAft>
                <a:spcPts val="0"/>
              </a:spcAft>
              <a:defRPr kumimoji="0" sz="5700" smtClean="0">
                <a:solidFill>
                  <a:schemeClr val="tx2">
                    <a:shade val="90000"/>
                  </a:schemeClr>
                </a:solidFill>
                <a:latin typeface="+mn-lt"/>
              </a:defRPr>
            </a:lvl1pPr>
          </a:lstStyle>
          <a:p>
            <a:pPr>
              <a:defRPr/>
            </a:pPr>
            <a:fld id="{4FE52D57-9E3B-40D9-922C-46AFE355CC54}" type="datetimeFigureOut">
              <a:rPr lang="es-ES"/>
              <a:pPr>
                <a:defRPr/>
              </a:pPr>
              <a:t>31/07/2014</a:t>
            </a:fld>
            <a:endParaRPr lang="es-ES"/>
          </a:p>
        </p:txBody>
      </p:sp>
      <p:sp>
        <p:nvSpPr>
          <p:cNvPr id="22" name="21 Marcador de pie de página"/>
          <p:cNvSpPr>
            <a:spLocks noGrp="1"/>
          </p:cNvSpPr>
          <p:nvPr>
            <p:ph type="ftr" sz="quarter" idx="3"/>
          </p:nvPr>
        </p:nvSpPr>
        <p:spPr>
          <a:xfrm>
            <a:off x="9450388" y="40044688"/>
            <a:ext cx="11882437" cy="2300287"/>
          </a:xfrm>
          <a:prstGeom prst="rect">
            <a:avLst/>
          </a:prstGeom>
        </p:spPr>
        <p:txBody>
          <a:bodyPr vert="horz" lIns="0" tIns="0" rIns="0" bIns="0" anchor="b"/>
          <a:lstStyle>
            <a:lvl1pPr algn="l" defTabSz="4318074" eaLnBrk="1" fontAlgn="auto" latinLnBrk="0" hangingPunct="1">
              <a:spcBef>
                <a:spcPts val="0"/>
              </a:spcBef>
              <a:spcAft>
                <a:spcPts val="0"/>
              </a:spcAft>
              <a:defRPr kumimoji="0" sz="5700">
                <a:solidFill>
                  <a:schemeClr val="tx2">
                    <a:shade val="90000"/>
                  </a:schemeClr>
                </a:solidFill>
                <a:latin typeface="+mn-lt"/>
              </a:defRPr>
            </a:lvl1pPr>
          </a:lstStyle>
          <a:p>
            <a:pPr>
              <a:defRPr/>
            </a:pPr>
            <a:endParaRPr lang="es-ES"/>
          </a:p>
        </p:txBody>
      </p:sp>
      <p:sp>
        <p:nvSpPr>
          <p:cNvPr id="18" name="17 Marcador de número de diapositiva"/>
          <p:cNvSpPr>
            <a:spLocks noGrp="1"/>
          </p:cNvSpPr>
          <p:nvPr>
            <p:ph type="sldNum" sz="quarter" idx="4"/>
          </p:nvPr>
        </p:nvSpPr>
        <p:spPr>
          <a:xfrm>
            <a:off x="28082875" y="40044688"/>
            <a:ext cx="2700338" cy="2300287"/>
          </a:xfrm>
          <a:prstGeom prst="rect">
            <a:avLst/>
          </a:prstGeom>
        </p:spPr>
        <p:txBody>
          <a:bodyPr vert="horz" lIns="0" tIns="0" rIns="0" bIns="0" anchor="b"/>
          <a:lstStyle>
            <a:lvl1pPr algn="r" defTabSz="4318074" eaLnBrk="1" fontAlgn="auto" latinLnBrk="0" hangingPunct="1">
              <a:spcBef>
                <a:spcPts val="0"/>
              </a:spcBef>
              <a:spcAft>
                <a:spcPts val="0"/>
              </a:spcAft>
              <a:defRPr kumimoji="0" sz="5700" smtClean="0">
                <a:solidFill>
                  <a:schemeClr val="tx2">
                    <a:shade val="90000"/>
                  </a:schemeClr>
                </a:solidFill>
                <a:latin typeface="+mn-lt"/>
              </a:defRPr>
            </a:lvl1pPr>
          </a:lstStyle>
          <a:p>
            <a:pPr>
              <a:defRPr/>
            </a:pPr>
            <a:fld id="{BC1CAF04-F1C9-4912-B9D6-578825DD3665}" type="slidenum">
              <a:rPr lang="es-ES"/>
              <a:pPr>
                <a:defRPr/>
              </a:pPr>
              <a:t>‹Nº›</a:t>
            </a:fld>
            <a:endParaRPr lang="es-ES"/>
          </a:p>
        </p:txBody>
      </p:sp>
      <p:grpSp>
        <p:nvGrpSpPr>
          <p:cNvPr id="1033" name="1 Grupo"/>
          <p:cNvGrpSpPr>
            <a:grpSpLocks/>
          </p:cNvGrpSpPr>
          <p:nvPr/>
        </p:nvGrpSpPr>
        <p:grpSpPr bwMode="auto">
          <a:xfrm>
            <a:off x="-66675" y="1274763"/>
            <a:ext cx="32532638" cy="4090987"/>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4318074" fontAlgn="auto">
                <a:spcBef>
                  <a:spcPts val="0"/>
                </a:spcBef>
                <a:spcAft>
                  <a:spcPts val="0"/>
                </a:spcAft>
                <a:defRPr/>
              </a:pPr>
              <a:endParaRPr lang="en-US">
                <a:latin typeface="+mn-lt"/>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4318074"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95" r:id="rId1"/>
    <p:sldLayoutId id="2147483687" r:id="rId2"/>
    <p:sldLayoutId id="2147483696" r:id="rId3"/>
    <p:sldLayoutId id="2147483688" r:id="rId4"/>
    <p:sldLayoutId id="2147483689" r:id="rId5"/>
    <p:sldLayoutId id="2147483690" r:id="rId6"/>
    <p:sldLayoutId id="2147483691" r:id="rId7"/>
    <p:sldLayoutId id="2147483692" r:id="rId8"/>
    <p:sldLayoutId id="2147483697" r:id="rId9"/>
    <p:sldLayoutId id="2147483693" r:id="rId10"/>
    <p:sldLayoutId id="2147483694" r:id="rId11"/>
  </p:sldLayoutIdLst>
  <p:txStyles>
    <p:titleStyle>
      <a:lvl1pPr algn="l" rtl="0" fontAlgn="base">
        <a:spcBef>
          <a:spcPct val="0"/>
        </a:spcBef>
        <a:spcAft>
          <a:spcPct val="0"/>
        </a:spcAft>
        <a:defRPr sz="23600" kern="1200">
          <a:solidFill>
            <a:schemeClr val="tx2"/>
          </a:solidFill>
          <a:latin typeface="+mj-lt"/>
          <a:ea typeface="+mj-ea"/>
          <a:cs typeface="+mj-cs"/>
        </a:defRPr>
      </a:lvl1pPr>
      <a:lvl2pPr algn="l" rtl="0" fontAlgn="base">
        <a:spcBef>
          <a:spcPct val="0"/>
        </a:spcBef>
        <a:spcAft>
          <a:spcPct val="0"/>
        </a:spcAft>
        <a:defRPr sz="23600">
          <a:solidFill>
            <a:schemeClr val="tx2"/>
          </a:solidFill>
          <a:latin typeface="Calibri" pitchFamily="34" charset="0"/>
        </a:defRPr>
      </a:lvl2pPr>
      <a:lvl3pPr algn="l" rtl="0" fontAlgn="base">
        <a:spcBef>
          <a:spcPct val="0"/>
        </a:spcBef>
        <a:spcAft>
          <a:spcPct val="0"/>
        </a:spcAft>
        <a:defRPr sz="23600">
          <a:solidFill>
            <a:schemeClr val="tx2"/>
          </a:solidFill>
          <a:latin typeface="Calibri" pitchFamily="34" charset="0"/>
        </a:defRPr>
      </a:lvl3pPr>
      <a:lvl4pPr algn="l" rtl="0" fontAlgn="base">
        <a:spcBef>
          <a:spcPct val="0"/>
        </a:spcBef>
        <a:spcAft>
          <a:spcPct val="0"/>
        </a:spcAft>
        <a:defRPr sz="23600">
          <a:solidFill>
            <a:schemeClr val="tx2"/>
          </a:solidFill>
          <a:latin typeface="Calibri" pitchFamily="34" charset="0"/>
        </a:defRPr>
      </a:lvl4pPr>
      <a:lvl5pPr algn="l" rtl="0" fontAlgn="base">
        <a:spcBef>
          <a:spcPct val="0"/>
        </a:spcBef>
        <a:spcAft>
          <a:spcPct val="0"/>
        </a:spcAft>
        <a:defRPr sz="23600">
          <a:solidFill>
            <a:schemeClr val="tx2"/>
          </a:solidFill>
          <a:latin typeface="Calibri" pitchFamily="34" charset="0"/>
        </a:defRPr>
      </a:lvl5pPr>
      <a:lvl6pPr marL="457200" algn="l" rtl="0" fontAlgn="base">
        <a:spcBef>
          <a:spcPct val="0"/>
        </a:spcBef>
        <a:spcAft>
          <a:spcPct val="0"/>
        </a:spcAft>
        <a:defRPr sz="23600">
          <a:solidFill>
            <a:schemeClr val="tx2"/>
          </a:solidFill>
          <a:latin typeface="Calibri" pitchFamily="34" charset="0"/>
        </a:defRPr>
      </a:lvl6pPr>
      <a:lvl7pPr marL="914400" algn="l" rtl="0" fontAlgn="base">
        <a:spcBef>
          <a:spcPct val="0"/>
        </a:spcBef>
        <a:spcAft>
          <a:spcPct val="0"/>
        </a:spcAft>
        <a:defRPr sz="23600">
          <a:solidFill>
            <a:schemeClr val="tx2"/>
          </a:solidFill>
          <a:latin typeface="Calibri" pitchFamily="34" charset="0"/>
        </a:defRPr>
      </a:lvl7pPr>
      <a:lvl8pPr marL="1371600" algn="l" rtl="0" fontAlgn="base">
        <a:spcBef>
          <a:spcPct val="0"/>
        </a:spcBef>
        <a:spcAft>
          <a:spcPct val="0"/>
        </a:spcAft>
        <a:defRPr sz="23600">
          <a:solidFill>
            <a:schemeClr val="tx2"/>
          </a:solidFill>
          <a:latin typeface="Calibri" pitchFamily="34" charset="0"/>
        </a:defRPr>
      </a:lvl8pPr>
      <a:lvl9pPr marL="1828800" algn="l" rtl="0" fontAlgn="base">
        <a:spcBef>
          <a:spcPct val="0"/>
        </a:spcBef>
        <a:spcAft>
          <a:spcPct val="0"/>
        </a:spcAft>
        <a:defRPr sz="23600">
          <a:solidFill>
            <a:schemeClr val="tx2"/>
          </a:solidFill>
          <a:latin typeface="Calibri" pitchFamily="34" charset="0"/>
        </a:defRPr>
      </a:lvl9pPr>
    </p:titleStyle>
    <p:bodyStyle>
      <a:lvl1pPr marL="1295400" indent="-1295400" algn="l" rtl="0" fontAlgn="base">
        <a:spcBef>
          <a:spcPct val="20000"/>
        </a:spcBef>
        <a:spcAft>
          <a:spcPct val="0"/>
        </a:spcAft>
        <a:buClr>
          <a:srgbClr val="0BD0D9"/>
        </a:buClr>
        <a:buSzPct val="95000"/>
        <a:buFont typeface="Wingdings 2" pitchFamily="18" charset="2"/>
        <a:buChar char=""/>
        <a:defRPr sz="12300" kern="1200">
          <a:solidFill>
            <a:schemeClr val="tx1"/>
          </a:solidFill>
          <a:latin typeface="+mn-lt"/>
          <a:ea typeface="+mn-ea"/>
          <a:cs typeface="+mn-cs"/>
        </a:defRPr>
      </a:lvl1pPr>
      <a:lvl2pPr marL="3024188" indent="-1165225" algn="l" rtl="0" fontAlgn="base">
        <a:spcBef>
          <a:spcPct val="20000"/>
        </a:spcBef>
        <a:spcAft>
          <a:spcPct val="0"/>
        </a:spcAft>
        <a:buClr>
          <a:schemeClr val="accent1"/>
        </a:buClr>
        <a:buSzPct val="85000"/>
        <a:buFont typeface="Wingdings 2" pitchFamily="18" charset="2"/>
        <a:buChar char=""/>
        <a:defRPr sz="11300" kern="1200">
          <a:solidFill>
            <a:schemeClr val="tx1"/>
          </a:solidFill>
          <a:latin typeface="+mn-lt"/>
          <a:ea typeface="+mn-ea"/>
          <a:cs typeface="+mn-cs"/>
        </a:defRPr>
      </a:lvl2pPr>
      <a:lvl3pPr marL="4319588" indent="-1165225" algn="l" rtl="0" fontAlgn="base">
        <a:spcBef>
          <a:spcPct val="20000"/>
        </a:spcBef>
        <a:spcAft>
          <a:spcPct val="0"/>
        </a:spcAft>
        <a:buClr>
          <a:schemeClr val="accent2"/>
        </a:buClr>
        <a:buSzPct val="70000"/>
        <a:buFont typeface="Wingdings 2" pitchFamily="18" charset="2"/>
        <a:buChar char=""/>
        <a:defRPr sz="9900" kern="1200">
          <a:solidFill>
            <a:schemeClr val="tx1"/>
          </a:solidFill>
          <a:latin typeface="+mn-lt"/>
          <a:ea typeface="+mn-ea"/>
          <a:cs typeface="+mn-cs"/>
        </a:defRPr>
      </a:lvl3pPr>
      <a:lvl4pPr marL="5616575" indent="-992188" algn="l" rtl="0" fontAlgn="base">
        <a:spcBef>
          <a:spcPct val="20000"/>
        </a:spcBef>
        <a:spcAft>
          <a:spcPct val="0"/>
        </a:spcAft>
        <a:buClr>
          <a:srgbClr val="0BD0D9"/>
        </a:buClr>
        <a:buSzPct val="65000"/>
        <a:buFont typeface="Wingdings 2" pitchFamily="18" charset="2"/>
        <a:buChar char=""/>
        <a:defRPr sz="9500" kern="1200">
          <a:solidFill>
            <a:schemeClr val="tx1"/>
          </a:solidFill>
          <a:latin typeface="+mn-lt"/>
          <a:ea typeface="+mn-ea"/>
          <a:cs typeface="+mn-cs"/>
        </a:defRPr>
      </a:lvl4pPr>
      <a:lvl5pPr marL="6911975" indent="-992188" algn="l" rtl="0" fontAlgn="base">
        <a:spcBef>
          <a:spcPct val="20000"/>
        </a:spcBef>
        <a:spcAft>
          <a:spcPct val="0"/>
        </a:spcAft>
        <a:buClr>
          <a:srgbClr val="10CF9B"/>
        </a:buClr>
        <a:buSzPct val="65000"/>
        <a:buFont typeface="Wingdings 2" pitchFamily="18" charset="2"/>
        <a:buChar char=""/>
        <a:defRPr sz="9500" kern="1200">
          <a:solidFill>
            <a:schemeClr val="tx1"/>
          </a:solidFill>
          <a:latin typeface="+mn-lt"/>
          <a:ea typeface="+mn-ea"/>
          <a:cs typeface="+mn-cs"/>
        </a:defRPr>
      </a:lvl5pPr>
      <a:lvl6pPr marL="8209026" indent="-993724" algn="l" rtl="0" eaLnBrk="1" latinLnBrk="0" hangingPunct="1">
        <a:spcBef>
          <a:spcPct val="20000"/>
        </a:spcBef>
        <a:buClr>
          <a:schemeClr val="accent5"/>
        </a:buClr>
        <a:buSzPct val="80000"/>
        <a:buFont typeface="Wingdings 2"/>
        <a:buChar char=""/>
        <a:defRPr kumimoji="0" sz="8500" kern="1200">
          <a:solidFill>
            <a:schemeClr val="tx1"/>
          </a:solidFill>
          <a:latin typeface="+mn-lt"/>
          <a:ea typeface="+mn-ea"/>
          <a:cs typeface="+mn-cs"/>
        </a:defRPr>
      </a:lvl6pPr>
      <a:lvl7pPr marL="9073134" indent="-864108" algn="l" rtl="0" eaLnBrk="1" latinLnBrk="0" hangingPunct="1">
        <a:spcBef>
          <a:spcPct val="20000"/>
        </a:spcBef>
        <a:buClr>
          <a:schemeClr val="accent6"/>
        </a:buClr>
        <a:buSzPct val="80000"/>
        <a:buFont typeface="Wingdings 2"/>
        <a:buChar char=""/>
        <a:defRPr kumimoji="0" sz="7600" kern="1200" baseline="0">
          <a:solidFill>
            <a:schemeClr val="tx1"/>
          </a:solidFill>
          <a:latin typeface="+mn-lt"/>
          <a:ea typeface="+mn-ea"/>
          <a:cs typeface="+mn-cs"/>
        </a:defRPr>
      </a:lvl7pPr>
      <a:lvl8pPr marL="10369296" indent="-864108" algn="l" rtl="0" eaLnBrk="1" latinLnBrk="0" hangingPunct="1">
        <a:spcBef>
          <a:spcPct val="20000"/>
        </a:spcBef>
        <a:buClr>
          <a:schemeClr val="tx2"/>
        </a:buClr>
        <a:buChar char="•"/>
        <a:defRPr kumimoji="0" sz="7600" kern="1200">
          <a:solidFill>
            <a:schemeClr val="tx1"/>
          </a:solidFill>
          <a:latin typeface="+mn-lt"/>
          <a:ea typeface="+mn-ea"/>
          <a:cs typeface="+mn-cs"/>
        </a:defRPr>
      </a:lvl8pPr>
      <a:lvl9pPr marL="11665458" indent="-864108" algn="l" rtl="0" eaLnBrk="1" latinLnBrk="0" hangingPunct="1">
        <a:spcBef>
          <a:spcPct val="20000"/>
        </a:spcBef>
        <a:buClr>
          <a:schemeClr val="tx2"/>
        </a:buClr>
        <a:buFontTx/>
        <a:buChar char="•"/>
        <a:defRPr kumimoji="0" sz="6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160270" algn="l" rtl="0" eaLnBrk="1" latinLnBrk="0" hangingPunct="1">
        <a:defRPr kumimoji="0" kern="1200">
          <a:solidFill>
            <a:schemeClr val="tx1"/>
          </a:solidFill>
          <a:latin typeface="+mn-lt"/>
          <a:ea typeface="+mn-ea"/>
          <a:cs typeface="+mn-cs"/>
        </a:defRPr>
      </a:lvl2pPr>
      <a:lvl3pPr marL="4320540" algn="l" rtl="0" eaLnBrk="1" latinLnBrk="0" hangingPunct="1">
        <a:defRPr kumimoji="0" kern="1200">
          <a:solidFill>
            <a:schemeClr val="tx1"/>
          </a:solidFill>
          <a:latin typeface="+mn-lt"/>
          <a:ea typeface="+mn-ea"/>
          <a:cs typeface="+mn-cs"/>
        </a:defRPr>
      </a:lvl3pPr>
      <a:lvl4pPr marL="6480810" algn="l" rtl="0" eaLnBrk="1" latinLnBrk="0" hangingPunct="1">
        <a:defRPr kumimoji="0" kern="1200">
          <a:solidFill>
            <a:schemeClr val="tx1"/>
          </a:solidFill>
          <a:latin typeface="+mn-lt"/>
          <a:ea typeface="+mn-ea"/>
          <a:cs typeface="+mn-cs"/>
        </a:defRPr>
      </a:lvl4pPr>
      <a:lvl5pPr marL="8641080" algn="l" rtl="0" eaLnBrk="1" latinLnBrk="0" hangingPunct="1">
        <a:defRPr kumimoji="0" kern="1200">
          <a:solidFill>
            <a:schemeClr val="tx1"/>
          </a:solidFill>
          <a:latin typeface="+mn-lt"/>
          <a:ea typeface="+mn-ea"/>
          <a:cs typeface="+mn-cs"/>
        </a:defRPr>
      </a:lvl5pPr>
      <a:lvl6pPr marL="10801350" algn="l" rtl="0" eaLnBrk="1" latinLnBrk="0" hangingPunct="1">
        <a:defRPr kumimoji="0" kern="1200">
          <a:solidFill>
            <a:schemeClr val="tx1"/>
          </a:solidFill>
          <a:latin typeface="+mn-lt"/>
          <a:ea typeface="+mn-ea"/>
          <a:cs typeface="+mn-cs"/>
        </a:defRPr>
      </a:lvl6pPr>
      <a:lvl7pPr marL="12961620" algn="l" rtl="0" eaLnBrk="1" latinLnBrk="0" hangingPunct="1">
        <a:defRPr kumimoji="0" kern="1200">
          <a:solidFill>
            <a:schemeClr val="tx1"/>
          </a:solidFill>
          <a:latin typeface="+mn-lt"/>
          <a:ea typeface="+mn-ea"/>
          <a:cs typeface="+mn-cs"/>
        </a:defRPr>
      </a:lvl7pPr>
      <a:lvl8pPr marL="15121890" algn="l" rtl="0" eaLnBrk="1" latinLnBrk="0" hangingPunct="1">
        <a:defRPr kumimoji="0" kern="1200">
          <a:solidFill>
            <a:schemeClr val="tx1"/>
          </a:solidFill>
          <a:latin typeface="+mn-lt"/>
          <a:ea typeface="+mn-ea"/>
          <a:cs typeface="+mn-cs"/>
        </a:defRPr>
      </a:lvl8pPr>
      <a:lvl9pPr marL="1728216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hyperlink" Target="mailto:javieroriglia@yahoo.com" TargetMode="External"/><Relationship Id="rId7"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7.png"/><Relationship Id="rId5" Type="http://schemas.openxmlformats.org/officeDocument/2006/relationships/image" Target="../media/image3.jpeg"/><Relationship Id="rId10" Type="http://schemas.openxmlformats.org/officeDocument/2006/relationships/image" Target="../media/image6.png"/><Relationship Id="rId4" Type="http://schemas.openxmlformats.org/officeDocument/2006/relationships/image" Target="../media/image2.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1890713" y="8640763"/>
            <a:ext cx="27824112" cy="11522075"/>
          </a:xfrm>
        </p:spPr>
        <p:txBody>
          <a:bodyPr/>
          <a:lstStyle/>
          <a:p>
            <a:pPr fontAlgn="auto">
              <a:spcAft>
                <a:spcPts val="0"/>
              </a:spcAft>
              <a:defRPr/>
            </a:pPr>
            <a:endParaRPr lang="es-ES" dirty="0"/>
          </a:p>
        </p:txBody>
      </p:sp>
      <p:sp>
        <p:nvSpPr>
          <p:cNvPr id="5123" name="2 Subtítulo"/>
          <p:cNvSpPr>
            <a:spLocks noGrp="1"/>
          </p:cNvSpPr>
          <p:nvPr>
            <p:ph type="subTitle" idx="1"/>
          </p:nvPr>
        </p:nvSpPr>
        <p:spPr>
          <a:xfrm>
            <a:off x="1890713" y="20339050"/>
            <a:ext cx="27835225" cy="11042650"/>
          </a:xfrm>
        </p:spPr>
        <p:txBody>
          <a:bodyPr/>
          <a:lstStyle/>
          <a:p>
            <a:pPr marR="0"/>
            <a:endParaRPr lang="es-ES_tradnl" dirty="0" smtClean="0"/>
          </a:p>
        </p:txBody>
      </p:sp>
      <p:sp>
        <p:nvSpPr>
          <p:cNvPr id="5124" name="Rectangle 1"/>
          <p:cNvSpPr>
            <a:spLocks noChangeArrowheads="1"/>
          </p:cNvSpPr>
          <p:nvPr/>
        </p:nvSpPr>
        <p:spPr bwMode="auto">
          <a:xfrm>
            <a:off x="0" y="0"/>
            <a:ext cx="228600" cy="276225"/>
          </a:xfrm>
          <a:prstGeom prst="rect">
            <a:avLst/>
          </a:prstGeom>
          <a:noFill/>
          <a:ln w="9525">
            <a:noFill/>
            <a:miter lim="800000"/>
            <a:headEnd/>
            <a:tailEnd/>
          </a:ln>
        </p:spPr>
        <p:txBody>
          <a:bodyPr wrap="none" anchor="ctr">
            <a:spAutoFit/>
          </a:bodyPr>
          <a:lstStyle/>
          <a:p>
            <a:pPr algn="ctr" defTabSz="914400"/>
            <a:r>
              <a:rPr lang="es-AR" sz="1200" b="1">
                <a:ea typeface="Calibri" pitchFamily="34" charset="0"/>
                <a:cs typeface="Arial" charset="0"/>
              </a:rPr>
              <a:t>.</a:t>
            </a:r>
            <a:endParaRPr lang="es-AR" sz="1800">
              <a:ea typeface="Calibri" pitchFamily="34" charset="0"/>
              <a:cs typeface="Arial" charset="0"/>
            </a:endParaRPr>
          </a:p>
        </p:txBody>
      </p:sp>
      <p:sp>
        <p:nvSpPr>
          <p:cNvPr id="5128" name="Rectangle 3"/>
          <p:cNvSpPr>
            <a:spLocks noChangeArrowheads="1"/>
          </p:cNvSpPr>
          <p:nvPr/>
        </p:nvSpPr>
        <p:spPr bwMode="auto">
          <a:xfrm>
            <a:off x="985731" y="4028952"/>
            <a:ext cx="30503812" cy="1384995"/>
          </a:xfrm>
          <a:prstGeom prst="rect">
            <a:avLst/>
          </a:prstGeom>
          <a:noFill/>
          <a:ln w="9525">
            <a:noFill/>
            <a:miter lim="800000"/>
            <a:headEnd/>
            <a:tailEnd/>
          </a:ln>
        </p:spPr>
        <p:txBody>
          <a:bodyPr anchor="ctr">
            <a:spAutoFit/>
          </a:bodyPr>
          <a:lstStyle/>
          <a:p>
            <a:pPr algn="ctr"/>
            <a:r>
              <a:rPr lang="es-ES" sz="2800" u="sng" dirty="0" smtClean="0">
                <a:solidFill>
                  <a:schemeClr val="bg1"/>
                </a:solidFill>
              </a:rPr>
              <a:t>Javier A. Origlia</a:t>
            </a:r>
            <a:r>
              <a:rPr lang="es-ES" sz="2800" u="sng" baseline="30000" dirty="0" smtClean="0">
                <a:solidFill>
                  <a:schemeClr val="bg1"/>
                </a:solidFill>
              </a:rPr>
              <a:t>1,3</a:t>
            </a:r>
            <a:r>
              <a:rPr lang="es-ES" sz="2800" dirty="0" smtClean="0">
                <a:solidFill>
                  <a:schemeClr val="bg1"/>
                </a:solidFill>
              </a:rPr>
              <a:t>, Norberto Lopez</a:t>
            </a:r>
            <a:r>
              <a:rPr lang="es-ES" sz="2800" baseline="30000" dirty="0" smtClean="0">
                <a:solidFill>
                  <a:schemeClr val="bg1"/>
                </a:solidFill>
              </a:rPr>
              <a:t>1,3</a:t>
            </a:r>
            <a:r>
              <a:rPr lang="es-ES" sz="2800" dirty="0" smtClean="0">
                <a:solidFill>
                  <a:schemeClr val="bg1"/>
                </a:solidFill>
              </a:rPr>
              <a:t>, María Estela Cadario</a:t>
            </a:r>
            <a:r>
              <a:rPr lang="es-ES" sz="2800" baseline="30000" dirty="0" smtClean="0">
                <a:solidFill>
                  <a:schemeClr val="bg1"/>
                </a:solidFill>
              </a:rPr>
              <a:t>2</a:t>
            </a:r>
            <a:r>
              <a:rPr lang="es-ES" sz="2800" dirty="0" smtClean="0">
                <a:solidFill>
                  <a:schemeClr val="bg1"/>
                </a:solidFill>
              </a:rPr>
              <a:t>,  Nancy Arias</a:t>
            </a:r>
            <a:r>
              <a:rPr lang="es-ES" sz="2800" baseline="30000" dirty="0" smtClean="0">
                <a:solidFill>
                  <a:schemeClr val="bg1"/>
                </a:solidFill>
              </a:rPr>
              <a:t>1</a:t>
            </a:r>
            <a:r>
              <a:rPr lang="es-ES" sz="2800" dirty="0" smtClean="0">
                <a:solidFill>
                  <a:schemeClr val="bg1"/>
                </a:solidFill>
              </a:rPr>
              <a:t>, Cecilia Netri</a:t>
            </a:r>
            <a:r>
              <a:rPr lang="es-ES" sz="2800" baseline="30000" dirty="0" smtClean="0">
                <a:solidFill>
                  <a:schemeClr val="bg1"/>
                </a:solidFill>
              </a:rPr>
              <a:t>1</a:t>
            </a:r>
            <a:r>
              <a:rPr lang="es-ES" sz="2800" dirty="0" smtClean="0">
                <a:solidFill>
                  <a:schemeClr val="bg1"/>
                </a:solidFill>
              </a:rPr>
              <a:t>, M. Florencia Unzaga</a:t>
            </a:r>
            <a:r>
              <a:rPr lang="es-ES" sz="2800" baseline="30000" dirty="0" smtClean="0">
                <a:solidFill>
                  <a:schemeClr val="bg1"/>
                </a:solidFill>
              </a:rPr>
              <a:t>1</a:t>
            </a:r>
            <a:r>
              <a:rPr lang="es-ES" sz="2800" dirty="0" smtClean="0">
                <a:solidFill>
                  <a:schemeClr val="bg1"/>
                </a:solidFill>
              </a:rPr>
              <a:t>, Miguel Herrero Loyola</a:t>
            </a:r>
            <a:r>
              <a:rPr lang="es-ES" sz="2800" baseline="30000" dirty="0" smtClean="0">
                <a:solidFill>
                  <a:schemeClr val="bg1"/>
                </a:solidFill>
              </a:rPr>
              <a:t>1</a:t>
            </a:r>
            <a:r>
              <a:rPr lang="es-ES" sz="2800" dirty="0" smtClean="0">
                <a:solidFill>
                  <a:schemeClr val="bg1"/>
                </a:solidFill>
              </a:rPr>
              <a:t>, Miguel V. Piscopo</a:t>
            </a:r>
            <a:r>
              <a:rPr lang="es-ES" sz="2800" baseline="30000" dirty="0" smtClean="0">
                <a:solidFill>
                  <a:schemeClr val="bg1"/>
                </a:solidFill>
              </a:rPr>
              <a:t>1</a:t>
            </a:r>
            <a:r>
              <a:rPr lang="es-ES" sz="2800" dirty="0" smtClean="0">
                <a:solidFill>
                  <a:schemeClr val="bg1"/>
                </a:solidFill>
              </a:rPr>
              <a:t>, Miguel A. Petruccelli</a:t>
            </a:r>
            <a:r>
              <a:rPr lang="es-ES" sz="2800" baseline="30000" dirty="0" smtClean="0">
                <a:solidFill>
                  <a:schemeClr val="bg1"/>
                </a:solidFill>
              </a:rPr>
              <a:t>1</a:t>
            </a:r>
            <a:r>
              <a:rPr lang="es-ES" sz="2800" dirty="0" smtClean="0">
                <a:solidFill>
                  <a:schemeClr val="bg1"/>
                </a:solidFill>
              </a:rPr>
              <a:t>.</a:t>
            </a:r>
            <a:r>
              <a:rPr lang="es-ES" sz="2800" baseline="30000" dirty="0" smtClean="0">
                <a:solidFill>
                  <a:schemeClr val="bg1"/>
                </a:solidFill>
              </a:rPr>
              <a:t> </a:t>
            </a:r>
          </a:p>
          <a:p>
            <a:pPr algn="ctr"/>
            <a:r>
              <a:rPr lang="es-ES" sz="2800" baseline="30000" dirty="0" smtClean="0">
                <a:solidFill>
                  <a:schemeClr val="bg1"/>
                </a:solidFill>
              </a:rPr>
              <a:t>1</a:t>
            </a:r>
            <a:r>
              <a:rPr lang="es-ES" sz="2800" dirty="0" smtClean="0">
                <a:solidFill>
                  <a:schemeClr val="bg1"/>
                </a:solidFill>
              </a:rPr>
              <a:t>Cátedra de Patología de Aves y Pilíferos, Facultad de Ciencias Veterinarias-UNLP Buenos Aires. Argentina. 60 y 118 s/n </a:t>
            </a:r>
            <a:r>
              <a:rPr lang="es-ES" sz="2800" u="sng" dirty="0" smtClean="0">
                <a:solidFill>
                  <a:schemeClr val="bg1"/>
                </a:solidFill>
                <a:hlinkClick r:id="rId3"/>
              </a:rPr>
              <a:t>javieroriglia@yahoo.com</a:t>
            </a:r>
            <a:r>
              <a:rPr lang="en-US" sz="2800" dirty="0" smtClean="0">
                <a:solidFill>
                  <a:schemeClr val="bg1"/>
                </a:solidFill>
              </a:rPr>
              <a:t> </a:t>
            </a:r>
            <a:r>
              <a:rPr lang="es-ES" sz="2800" baseline="30000" dirty="0" smtClean="0">
                <a:solidFill>
                  <a:schemeClr val="bg1"/>
                </a:solidFill>
              </a:rPr>
              <a:t>2</a:t>
            </a:r>
            <a:r>
              <a:rPr lang="es-ES" sz="2800" dirty="0" smtClean="0">
                <a:solidFill>
                  <a:schemeClr val="bg1"/>
                </a:solidFill>
              </a:rPr>
              <a:t>Servicio de Bacteriología Clínica-Bacteriología. INEI-ANLIS Dr. Carlos G. </a:t>
            </a:r>
            <a:r>
              <a:rPr lang="es-ES" sz="2800" dirty="0" err="1" smtClean="0">
                <a:solidFill>
                  <a:schemeClr val="bg1"/>
                </a:solidFill>
              </a:rPr>
              <a:t>Malbrán</a:t>
            </a:r>
            <a:r>
              <a:rPr lang="es-ES" sz="2800" dirty="0" smtClean="0">
                <a:solidFill>
                  <a:schemeClr val="bg1"/>
                </a:solidFill>
              </a:rPr>
              <a:t> CABA. Argentina. Av. Vélez Sarsfield 563 </a:t>
            </a:r>
            <a:r>
              <a:rPr lang="es-ES" sz="2800" baseline="30000" dirty="0" smtClean="0">
                <a:solidFill>
                  <a:schemeClr val="bg1"/>
                </a:solidFill>
              </a:rPr>
              <a:t>3</a:t>
            </a:r>
            <a:r>
              <a:rPr lang="es-ES" sz="2800" dirty="0" smtClean="0">
                <a:solidFill>
                  <a:schemeClr val="bg1"/>
                </a:solidFill>
              </a:rPr>
              <a:t>Practica Privada</a:t>
            </a:r>
          </a:p>
        </p:txBody>
      </p:sp>
      <p:sp>
        <p:nvSpPr>
          <p:cNvPr id="5135" name="13 CuadroTexto"/>
          <p:cNvSpPr txBox="1">
            <a:spLocks noChangeArrowheads="1"/>
          </p:cNvSpPr>
          <p:nvPr/>
        </p:nvSpPr>
        <p:spPr bwMode="auto">
          <a:xfrm>
            <a:off x="16987843" y="26174732"/>
            <a:ext cx="14501914" cy="8463855"/>
          </a:xfrm>
          <a:prstGeom prst="rect">
            <a:avLst/>
          </a:prstGeom>
          <a:noFill/>
          <a:ln w="9525">
            <a:noFill/>
            <a:miter lim="800000"/>
            <a:headEnd/>
            <a:tailEnd/>
          </a:ln>
        </p:spPr>
        <p:txBody>
          <a:bodyPr wrap="square">
            <a:spAutoFit/>
          </a:bodyPr>
          <a:lstStyle/>
          <a:p>
            <a:pPr algn="just"/>
            <a:r>
              <a:rPr lang="es-ES" sz="3200" b="1" dirty="0" smtClean="0">
                <a:solidFill>
                  <a:schemeClr val="bg1"/>
                </a:solidFill>
              </a:rPr>
              <a:t>DISCUSIÓN: </a:t>
            </a:r>
            <a:r>
              <a:rPr lang="es-ES" sz="3200" dirty="0" smtClean="0">
                <a:solidFill>
                  <a:schemeClr val="bg1"/>
                </a:solidFill>
              </a:rPr>
              <a:t>La </a:t>
            </a:r>
            <a:r>
              <a:rPr lang="es-ES" sz="3200" i="1" dirty="0" err="1" smtClean="0">
                <a:solidFill>
                  <a:schemeClr val="bg1"/>
                </a:solidFill>
              </a:rPr>
              <a:t>qPCR</a:t>
            </a:r>
            <a:r>
              <a:rPr lang="es-ES" sz="3200" dirty="0" smtClean="0">
                <a:solidFill>
                  <a:schemeClr val="bg1"/>
                </a:solidFill>
              </a:rPr>
              <a:t> ha sido documentada como un método con alta sensibilidad, especificidad y rapidez para la devolución del resultado. En nuestro trabajo, los resultados confirman la presencia de microorganismos de la familia </a:t>
            </a:r>
            <a:r>
              <a:rPr lang="es-ES" sz="3200" i="1" dirty="0" err="1" smtClean="0">
                <a:solidFill>
                  <a:schemeClr val="bg1"/>
                </a:solidFill>
              </a:rPr>
              <a:t>Chlamydiaceae</a:t>
            </a:r>
            <a:r>
              <a:rPr lang="es-ES" sz="3200" dirty="0" smtClean="0">
                <a:solidFill>
                  <a:schemeClr val="bg1"/>
                </a:solidFill>
              </a:rPr>
              <a:t> y de la especie </a:t>
            </a:r>
            <a:r>
              <a:rPr lang="es-ES" sz="3200" i="1" dirty="0" smtClean="0">
                <a:solidFill>
                  <a:schemeClr val="bg1"/>
                </a:solidFill>
              </a:rPr>
              <a:t>C </a:t>
            </a:r>
            <a:r>
              <a:rPr lang="es-ES" sz="3200" i="1" dirty="0" err="1" smtClean="0">
                <a:solidFill>
                  <a:schemeClr val="bg1"/>
                </a:solidFill>
              </a:rPr>
              <a:t>psittaci</a:t>
            </a:r>
            <a:r>
              <a:rPr lang="es-ES" sz="3200" i="1" dirty="0" smtClean="0">
                <a:solidFill>
                  <a:schemeClr val="bg1"/>
                </a:solidFill>
              </a:rPr>
              <a:t> </a:t>
            </a:r>
            <a:r>
              <a:rPr lang="es-ES" sz="3200" dirty="0" smtClean="0">
                <a:solidFill>
                  <a:schemeClr val="bg1"/>
                </a:solidFill>
              </a:rPr>
              <a:t>en aves que tienen estrecho contacto con humanos como son las que se mantienen como mascotas o aquellas utilizadas para producción (carne, huevos). En las cinco muestras en las que solamente obtuvimos resultado positivo para familia,  podemos suponer la presencia de otras especies. Si bien se conoce la relevancia de </a:t>
            </a:r>
            <a:r>
              <a:rPr lang="es-ES" sz="3200" i="1" dirty="0" err="1" smtClean="0">
                <a:solidFill>
                  <a:schemeClr val="bg1"/>
                </a:solidFill>
              </a:rPr>
              <a:t>Cp</a:t>
            </a:r>
            <a:r>
              <a:rPr lang="es-ES" sz="3200" i="1" dirty="0" smtClean="0">
                <a:solidFill>
                  <a:schemeClr val="bg1"/>
                </a:solidFill>
              </a:rPr>
              <a:t> </a:t>
            </a:r>
            <a:r>
              <a:rPr lang="es-ES" sz="3200" dirty="0" smtClean="0">
                <a:solidFill>
                  <a:schemeClr val="bg1"/>
                </a:solidFill>
              </a:rPr>
              <a:t>como agente causal de la </a:t>
            </a:r>
            <a:r>
              <a:rPr lang="es-ES" sz="3200" dirty="0" err="1" smtClean="0">
                <a:solidFill>
                  <a:schemeClr val="bg1"/>
                </a:solidFill>
              </a:rPr>
              <a:t>clamidiosis</a:t>
            </a:r>
            <a:r>
              <a:rPr lang="es-ES" sz="3200" dirty="0" smtClean="0">
                <a:solidFill>
                  <a:schemeClr val="bg1"/>
                </a:solidFill>
              </a:rPr>
              <a:t> animal y humana, en los últimos años diversos estudios han revelado también la presencia de otras especies de clamidias (</a:t>
            </a:r>
            <a:r>
              <a:rPr lang="es-ES" sz="3200" i="1" dirty="0" err="1" smtClean="0">
                <a:solidFill>
                  <a:schemeClr val="bg1"/>
                </a:solidFill>
              </a:rPr>
              <a:t>abortus</a:t>
            </a:r>
            <a:r>
              <a:rPr lang="es-ES" sz="3200" i="1" dirty="0" smtClean="0">
                <a:solidFill>
                  <a:schemeClr val="bg1"/>
                </a:solidFill>
              </a:rPr>
              <a:t>, </a:t>
            </a:r>
            <a:r>
              <a:rPr lang="es-ES" sz="3200" i="1" dirty="0" err="1" smtClean="0">
                <a:solidFill>
                  <a:schemeClr val="bg1"/>
                </a:solidFill>
              </a:rPr>
              <a:t>pecorum</a:t>
            </a:r>
            <a:r>
              <a:rPr lang="es-ES" sz="3200" i="1" dirty="0" smtClean="0">
                <a:solidFill>
                  <a:schemeClr val="bg1"/>
                </a:solidFill>
              </a:rPr>
              <a:t>, </a:t>
            </a:r>
            <a:r>
              <a:rPr lang="es-ES" sz="3200" i="1" dirty="0" err="1" smtClean="0">
                <a:solidFill>
                  <a:schemeClr val="bg1"/>
                </a:solidFill>
              </a:rPr>
              <a:t>muridarum</a:t>
            </a:r>
            <a:r>
              <a:rPr lang="es-ES" sz="3200" dirty="0" smtClean="0">
                <a:solidFill>
                  <a:schemeClr val="bg1"/>
                </a:solidFill>
              </a:rPr>
              <a:t>) y  de las llamadas clamidias atípicas en diversas especies de aves (gallinas, palomas, loros, ibis) y aunque su </a:t>
            </a:r>
            <a:r>
              <a:rPr lang="es-ES" sz="3200" dirty="0" err="1" smtClean="0">
                <a:solidFill>
                  <a:schemeClr val="bg1"/>
                </a:solidFill>
              </a:rPr>
              <a:t>patogenicidad</a:t>
            </a:r>
            <a:r>
              <a:rPr lang="es-ES" sz="3200" dirty="0" smtClean="0">
                <a:solidFill>
                  <a:schemeClr val="bg1"/>
                </a:solidFill>
              </a:rPr>
              <a:t> no está del todo clara el potencial zoonótico no debería ser descartado para aquellas personas que viven en contacto con aves infectadas. Sería muy importante completar la búsqueda de estas otras especies con  la implementación de técnicas moleculares que amplifiquen regiones específicas del genoma de las nuevas especies.</a:t>
            </a:r>
            <a:endParaRPr lang="es-ES" sz="3200" dirty="0" smtClean="0">
              <a:solidFill>
                <a:schemeClr val="bg1"/>
              </a:solidFill>
              <a:latin typeface="Constantia" pitchFamily="18" charset="0"/>
            </a:endParaRPr>
          </a:p>
        </p:txBody>
      </p:sp>
      <p:pic>
        <p:nvPicPr>
          <p:cNvPr id="18" name="Picture 14" descr="Unlpcolazul"/>
          <p:cNvPicPr>
            <a:picLocks noChangeAspect="1" noChangeArrowheads="1"/>
          </p:cNvPicPr>
          <p:nvPr/>
        </p:nvPicPr>
        <p:blipFill>
          <a:blip r:embed="rId4" cstate="print"/>
          <a:srcRect/>
          <a:stretch>
            <a:fillRect/>
          </a:stretch>
        </p:blipFill>
        <p:spPr bwMode="auto">
          <a:xfrm>
            <a:off x="0" y="-6"/>
            <a:ext cx="2160000" cy="2642106"/>
          </a:xfrm>
          <a:prstGeom prst="rect">
            <a:avLst/>
          </a:prstGeom>
          <a:noFill/>
          <a:ln w="9525">
            <a:noFill/>
            <a:miter lim="800000"/>
            <a:headEnd/>
            <a:tailEnd/>
          </a:ln>
        </p:spPr>
      </p:pic>
      <p:pic>
        <p:nvPicPr>
          <p:cNvPr id="19" name="Picture 15" descr="FCV con fondo 2"/>
          <p:cNvPicPr>
            <a:picLocks noChangeArrowheads="1"/>
          </p:cNvPicPr>
          <p:nvPr/>
        </p:nvPicPr>
        <p:blipFill>
          <a:blip r:embed="rId5" cstate="print"/>
          <a:srcRect/>
          <a:stretch>
            <a:fillRect/>
          </a:stretch>
        </p:blipFill>
        <p:spPr bwMode="auto">
          <a:xfrm>
            <a:off x="29164050" y="0"/>
            <a:ext cx="3240000" cy="1080000"/>
          </a:xfrm>
          <a:prstGeom prst="rect">
            <a:avLst/>
          </a:prstGeom>
          <a:noFill/>
          <a:ln w="9525">
            <a:noFill/>
            <a:miter lim="800000"/>
            <a:headEnd/>
            <a:tailEnd/>
          </a:ln>
        </p:spPr>
      </p:pic>
      <p:pic>
        <p:nvPicPr>
          <p:cNvPr id="20" name="Picture 13" descr="Marca con fondo 2"/>
          <p:cNvPicPr>
            <a:picLocks noChangeArrowheads="1"/>
          </p:cNvPicPr>
          <p:nvPr/>
        </p:nvPicPr>
        <p:blipFill>
          <a:blip r:embed="rId6" cstate="print"/>
          <a:srcRect/>
          <a:stretch>
            <a:fillRect/>
          </a:stretch>
        </p:blipFill>
        <p:spPr bwMode="auto">
          <a:xfrm>
            <a:off x="29164050" y="957118"/>
            <a:ext cx="3240000" cy="1080000"/>
          </a:xfrm>
          <a:prstGeom prst="rect">
            <a:avLst/>
          </a:prstGeom>
          <a:noFill/>
          <a:ln w="9525">
            <a:noFill/>
            <a:miter lim="800000"/>
            <a:headEnd/>
            <a:tailEnd/>
          </a:ln>
        </p:spPr>
      </p:pic>
      <p:sp>
        <p:nvSpPr>
          <p:cNvPr id="2049" name="Rectangle 1"/>
          <p:cNvSpPr>
            <a:spLocks noChangeArrowheads="1"/>
          </p:cNvSpPr>
          <p:nvPr/>
        </p:nvSpPr>
        <p:spPr bwMode="auto">
          <a:xfrm>
            <a:off x="1771549" y="671366"/>
            <a:ext cx="27417791"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defTabSz="914400"/>
            <a:r>
              <a:rPr kumimoji="0" lang="es-ES" sz="6600" b="0" i="0" u="none" strike="noStrike" cap="none" normalizeH="0" baseline="0" dirty="0" smtClean="0">
                <a:ln>
                  <a:noFill/>
                </a:ln>
                <a:solidFill>
                  <a:schemeClr val="bg1"/>
                </a:solidFill>
                <a:effectLst/>
                <a:latin typeface="Arial Black" pitchFamily="34" charset="0"/>
                <a:ea typeface="Times New Roman" pitchFamily="18" charset="0"/>
                <a:cs typeface="Times New Roman" pitchFamily="18" charset="0"/>
              </a:rPr>
              <a:t>Detección de </a:t>
            </a:r>
            <a:r>
              <a:rPr kumimoji="0" lang="es-ES" sz="6600" b="0" i="1" u="none" strike="noStrike" cap="none" normalizeH="0" baseline="0" dirty="0" smtClean="0">
                <a:ln>
                  <a:noFill/>
                </a:ln>
                <a:solidFill>
                  <a:schemeClr val="bg1"/>
                </a:solidFill>
                <a:effectLst/>
                <a:latin typeface="Arial Black" pitchFamily="34" charset="0"/>
                <a:ea typeface="Times New Roman" pitchFamily="18" charset="0"/>
                <a:cs typeface="Times New Roman" pitchFamily="18" charset="0"/>
              </a:rPr>
              <a:t>Chlamydia </a:t>
            </a:r>
            <a:r>
              <a:rPr kumimoji="0" lang="es-ES" sz="6600" b="0" i="1" u="none" strike="noStrike" cap="none" normalizeH="0" baseline="0" dirty="0" err="1" smtClean="0">
                <a:ln>
                  <a:noFill/>
                </a:ln>
                <a:solidFill>
                  <a:schemeClr val="bg1"/>
                </a:solidFill>
                <a:effectLst/>
                <a:latin typeface="Arial Black" pitchFamily="34" charset="0"/>
                <a:ea typeface="Times New Roman" pitchFamily="18" charset="0"/>
                <a:cs typeface="Times New Roman" pitchFamily="18" charset="0"/>
              </a:rPr>
              <a:t>psittaci</a:t>
            </a:r>
            <a:r>
              <a:rPr kumimoji="0" lang="es-ES" sz="6600" b="0" i="0" u="none" strike="noStrike" cap="none" normalizeH="0" baseline="0" dirty="0" smtClean="0">
                <a:ln>
                  <a:noFill/>
                </a:ln>
                <a:solidFill>
                  <a:schemeClr val="bg1"/>
                </a:solidFill>
                <a:effectLst/>
                <a:latin typeface="Arial Black" pitchFamily="34" charset="0"/>
                <a:ea typeface="Times New Roman" pitchFamily="18" charset="0"/>
                <a:cs typeface="Times New Roman" pitchFamily="18" charset="0"/>
              </a:rPr>
              <a:t> en aves mascotas y de producción durante marzo de 2013 a marzo de 2014.</a:t>
            </a:r>
            <a:r>
              <a:rPr lang="en-US" sz="6600" dirty="0" smtClean="0">
                <a:solidFill>
                  <a:schemeClr val="bg1"/>
                </a:solidFill>
              </a:rPr>
              <a:t> </a:t>
            </a:r>
          </a:p>
          <a:p>
            <a:pPr algn="ctr" defTabSz="914400"/>
            <a:r>
              <a:rPr lang="en-US" sz="4800" dirty="0" smtClean="0">
                <a:solidFill>
                  <a:schemeClr val="bg1"/>
                </a:solidFill>
              </a:rPr>
              <a:t>Detection of </a:t>
            </a:r>
            <a:r>
              <a:rPr lang="en-US" sz="4800" i="1" dirty="0" smtClean="0">
                <a:solidFill>
                  <a:schemeClr val="bg1"/>
                </a:solidFill>
              </a:rPr>
              <a:t>Chlamydia </a:t>
            </a:r>
            <a:r>
              <a:rPr lang="en-US" sz="4800" i="1" dirty="0" err="1" smtClean="0">
                <a:solidFill>
                  <a:schemeClr val="bg1"/>
                </a:solidFill>
              </a:rPr>
              <a:t>psittaci</a:t>
            </a:r>
            <a:r>
              <a:rPr lang="en-US" sz="4800" dirty="0" smtClean="0">
                <a:solidFill>
                  <a:schemeClr val="bg1"/>
                </a:solidFill>
              </a:rPr>
              <a:t> in pet and production birds during March 2013 to March 2014.</a:t>
            </a:r>
            <a:endParaRPr lang="es-ES" sz="4800" dirty="0" smtClean="0">
              <a:solidFill>
                <a:schemeClr val="bg1"/>
              </a:solidFill>
            </a:endParaRPr>
          </a:p>
        </p:txBody>
      </p:sp>
      <p:sp>
        <p:nvSpPr>
          <p:cNvPr id="29" name="28 CuadroTexto"/>
          <p:cNvSpPr txBox="1"/>
          <p:nvPr/>
        </p:nvSpPr>
        <p:spPr>
          <a:xfrm>
            <a:off x="17130719" y="34818730"/>
            <a:ext cx="14430476" cy="4893647"/>
          </a:xfrm>
          <a:prstGeom prst="rect">
            <a:avLst/>
          </a:prstGeom>
          <a:noFill/>
        </p:spPr>
        <p:txBody>
          <a:bodyPr wrap="square" rtlCol="0">
            <a:spAutoFit/>
          </a:bodyPr>
          <a:lstStyle/>
          <a:p>
            <a:r>
              <a:rPr lang="en-US" sz="2400" b="1" dirty="0" smtClean="0">
                <a:solidFill>
                  <a:schemeClr val="bg1"/>
                </a:solidFill>
              </a:rPr>
              <a:t>BIBLIOGRAFÍA:</a:t>
            </a:r>
            <a:endParaRPr lang="es-ES" sz="2400" dirty="0" smtClean="0">
              <a:solidFill>
                <a:schemeClr val="bg1"/>
              </a:solidFill>
            </a:endParaRPr>
          </a:p>
          <a:p>
            <a:r>
              <a:rPr lang="en-GB" sz="2400" dirty="0" smtClean="0">
                <a:solidFill>
                  <a:schemeClr val="bg1"/>
                </a:solidFill>
              </a:rPr>
              <a:t>1) </a:t>
            </a:r>
            <a:r>
              <a:rPr lang="en-GB" sz="2400" dirty="0" err="1" smtClean="0">
                <a:solidFill>
                  <a:schemeClr val="bg1"/>
                </a:solidFill>
              </a:rPr>
              <a:t>Harkinezhad</a:t>
            </a:r>
            <a:r>
              <a:rPr lang="en-GB" sz="2400" dirty="0" smtClean="0">
                <a:solidFill>
                  <a:schemeClr val="bg1"/>
                </a:solidFill>
              </a:rPr>
              <a:t> T., </a:t>
            </a:r>
            <a:r>
              <a:rPr lang="en-GB" sz="2400" dirty="0" err="1" smtClean="0">
                <a:solidFill>
                  <a:schemeClr val="bg1"/>
                </a:solidFill>
              </a:rPr>
              <a:t>Geens</a:t>
            </a:r>
            <a:r>
              <a:rPr lang="en-GB" sz="2400" dirty="0" smtClean="0">
                <a:solidFill>
                  <a:schemeClr val="bg1"/>
                </a:solidFill>
              </a:rPr>
              <a:t> T., </a:t>
            </a:r>
            <a:r>
              <a:rPr lang="en-GB" sz="2400" dirty="0" err="1" smtClean="0">
                <a:solidFill>
                  <a:schemeClr val="bg1"/>
                </a:solidFill>
              </a:rPr>
              <a:t>VanrompayD</a:t>
            </a:r>
            <a:r>
              <a:rPr lang="en-GB" sz="2400" dirty="0" smtClean="0">
                <a:solidFill>
                  <a:schemeClr val="bg1"/>
                </a:solidFill>
              </a:rPr>
              <a:t>.. </a:t>
            </a:r>
            <a:r>
              <a:rPr lang="en-GB" sz="2400" i="1" dirty="0" err="1" smtClean="0">
                <a:solidFill>
                  <a:schemeClr val="bg1"/>
                </a:solidFill>
              </a:rPr>
              <a:t>Chlamydophila</a:t>
            </a:r>
            <a:r>
              <a:rPr lang="en-GB" sz="2400" i="1" dirty="0" smtClean="0">
                <a:solidFill>
                  <a:schemeClr val="bg1"/>
                </a:solidFill>
              </a:rPr>
              <a:t> </a:t>
            </a:r>
            <a:r>
              <a:rPr lang="en-GB" sz="2400" i="1" dirty="0" err="1" smtClean="0">
                <a:solidFill>
                  <a:schemeClr val="bg1"/>
                </a:solidFill>
              </a:rPr>
              <a:t>psittaci</a:t>
            </a:r>
            <a:r>
              <a:rPr lang="en-GB" sz="2400" dirty="0" smtClean="0">
                <a:solidFill>
                  <a:schemeClr val="bg1"/>
                </a:solidFill>
              </a:rPr>
              <a:t> infections in birds: A review with emphasis on </a:t>
            </a:r>
            <a:r>
              <a:rPr lang="en-GB" sz="2400" dirty="0" err="1" smtClean="0">
                <a:solidFill>
                  <a:schemeClr val="bg1"/>
                </a:solidFill>
              </a:rPr>
              <a:t>zoonotic</a:t>
            </a:r>
            <a:r>
              <a:rPr lang="en-GB" sz="2400" dirty="0" smtClean="0">
                <a:solidFill>
                  <a:schemeClr val="bg1"/>
                </a:solidFill>
              </a:rPr>
              <a:t> consequences. </a:t>
            </a:r>
            <a:r>
              <a:rPr lang="en-US" sz="2400" dirty="0" smtClean="0">
                <a:solidFill>
                  <a:schemeClr val="bg1"/>
                </a:solidFill>
              </a:rPr>
              <a:t>Veterinary Microbiology, 2009; 135:68–77.</a:t>
            </a:r>
            <a:endParaRPr lang="es-ES" sz="2400" dirty="0" smtClean="0">
              <a:solidFill>
                <a:schemeClr val="bg1"/>
              </a:solidFill>
            </a:endParaRPr>
          </a:p>
          <a:p>
            <a:r>
              <a:rPr lang="en-US" sz="2400" dirty="0" smtClean="0">
                <a:solidFill>
                  <a:schemeClr val="bg1"/>
                </a:solidFill>
              </a:rPr>
              <a:t>2) </a:t>
            </a:r>
            <a:r>
              <a:rPr lang="en-US" sz="2400" dirty="0" err="1" smtClean="0">
                <a:solidFill>
                  <a:schemeClr val="bg1"/>
                </a:solidFill>
              </a:rPr>
              <a:t>Pantchev</a:t>
            </a:r>
            <a:r>
              <a:rPr lang="en-US" sz="2400" dirty="0" smtClean="0">
                <a:solidFill>
                  <a:schemeClr val="bg1"/>
                </a:solidFill>
              </a:rPr>
              <a:t> A., Sting R., </a:t>
            </a:r>
            <a:r>
              <a:rPr lang="en-US" sz="2400" dirty="0" err="1" smtClean="0">
                <a:solidFill>
                  <a:schemeClr val="bg1"/>
                </a:solidFill>
              </a:rPr>
              <a:t>Bauerfeind</a:t>
            </a:r>
            <a:r>
              <a:rPr lang="en-US" sz="2400" dirty="0" smtClean="0">
                <a:solidFill>
                  <a:schemeClr val="bg1"/>
                </a:solidFill>
              </a:rPr>
              <a:t> R., </a:t>
            </a:r>
            <a:r>
              <a:rPr lang="en-US" sz="2400" dirty="0" err="1" smtClean="0">
                <a:solidFill>
                  <a:schemeClr val="bg1"/>
                </a:solidFill>
              </a:rPr>
              <a:t>Tyczka</a:t>
            </a:r>
            <a:r>
              <a:rPr lang="en-US" sz="2400" dirty="0" smtClean="0">
                <a:solidFill>
                  <a:schemeClr val="bg1"/>
                </a:solidFill>
              </a:rPr>
              <a:t> J., </a:t>
            </a:r>
            <a:r>
              <a:rPr lang="en-US" sz="2400" dirty="0" err="1" smtClean="0">
                <a:solidFill>
                  <a:schemeClr val="bg1"/>
                </a:solidFill>
              </a:rPr>
              <a:t>SachseK</a:t>
            </a:r>
            <a:r>
              <a:rPr lang="en-US" sz="2400" dirty="0" smtClean="0">
                <a:solidFill>
                  <a:schemeClr val="bg1"/>
                </a:solidFill>
              </a:rPr>
              <a:t>.. New real-time PCR tests for species-specific detection of </a:t>
            </a:r>
            <a:r>
              <a:rPr lang="en-US" sz="2400" i="1" dirty="0" err="1" smtClean="0">
                <a:solidFill>
                  <a:schemeClr val="bg1"/>
                </a:solidFill>
              </a:rPr>
              <a:t>Chlamydophila</a:t>
            </a:r>
            <a:r>
              <a:rPr lang="en-US" sz="2400" i="1" dirty="0" smtClean="0">
                <a:solidFill>
                  <a:schemeClr val="bg1"/>
                </a:solidFill>
              </a:rPr>
              <a:t> </a:t>
            </a:r>
            <a:r>
              <a:rPr lang="en-US" sz="2400" i="1" dirty="0" err="1" smtClean="0">
                <a:solidFill>
                  <a:schemeClr val="bg1"/>
                </a:solidFill>
              </a:rPr>
              <a:t>psittaci</a:t>
            </a:r>
            <a:r>
              <a:rPr lang="en-US" sz="2400" dirty="0" smtClean="0">
                <a:solidFill>
                  <a:schemeClr val="bg1"/>
                </a:solidFill>
              </a:rPr>
              <a:t> and </a:t>
            </a:r>
            <a:r>
              <a:rPr lang="en-US" sz="2400" i="1" dirty="0" err="1" smtClean="0">
                <a:solidFill>
                  <a:schemeClr val="bg1"/>
                </a:solidFill>
              </a:rPr>
              <a:t>Chlamydophila</a:t>
            </a:r>
            <a:r>
              <a:rPr lang="en-US" sz="2400" i="1" dirty="0" smtClean="0">
                <a:solidFill>
                  <a:schemeClr val="bg1"/>
                </a:solidFill>
              </a:rPr>
              <a:t> </a:t>
            </a:r>
            <a:r>
              <a:rPr lang="en-US" sz="2400" i="1" dirty="0" err="1" smtClean="0">
                <a:solidFill>
                  <a:schemeClr val="bg1"/>
                </a:solidFill>
              </a:rPr>
              <a:t>abortus</a:t>
            </a:r>
            <a:r>
              <a:rPr lang="en-US" sz="2400" dirty="0" smtClean="0">
                <a:solidFill>
                  <a:schemeClr val="bg1"/>
                </a:solidFill>
              </a:rPr>
              <a:t> from tissue samples. The Veterinary Journal, 2009; 181: 145–150</a:t>
            </a:r>
            <a:endParaRPr lang="es-ES" sz="2400" dirty="0" smtClean="0">
              <a:solidFill>
                <a:schemeClr val="bg1"/>
              </a:solidFill>
            </a:endParaRPr>
          </a:p>
          <a:p>
            <a:r>
              <a:rPr lang="en-US" sz="2400" dirty="0" smtClean="0">
                <a:solidFill>
                  <a:schemeClr val="bg1"/>
                </a:solidFill>
              </a:rPr>
              <a:t>3) </a:t>
            </a:r>
            <a:r>
              <a:rPr lang="en-US" sz="2400" dirty="0" err="1" smtClean="0">
                <a:solidFill>
                  <a:schemeClr val="bg1"/>
                </a:solidFill>
              </a:rPr>
              <a:t>Sachse</a:t>
            </a:r>
            <a:r>
              <a:rPr lang="en-US" sz="2400" dirty="0" smtClean="0">
                <a:solidFill>
                  <a:schemeClr val="bg1"/>
                </a:solidFill>
              </a:rPr>
              <a:t> K., </a:t>
            </a:r>
            <a:r>
              <a:rPr lang="en-US" sz="2400" dirty="0" err="1" smtClean="0">
                <a:solidFill>
                  <a:schemeClr val="bg1"/>
                </a:solidFill>
              </a:rPr>
              <a:t>Vretou</a:t>
            </a:r>
            <a:r>
              <a:rPr lang="en-US" sz="2400" dirty="0" smtClean="0">
                <a:solidFill>
                  <a:schemeClr val="bg1"/>
                </a:solidFill>
              </a:rPr>
              <a:t> E., Livingstone M., </a:t>
            </a:r>
            <a:r>
              <a:rPr lang="en-US" sz="2400" dirty="0" err="1" smtClean="0">
                <a:solidFill>
                  <a:schemeClr val="bg1"/>
                </a:solidFill>
              </a:rPr>
              <a:t>Borel</a:t>
            </a:r>
            <a:r>
              <a:rPr lang="en-US" sz="2400" dirty="0" smtClean="0">
                <a:solidFill>
                  <a:schemeClr val="bg1"/>
                </a:solidFill>
              </a:rPr>
              <a:t> N., </a:t>
            </a:r>
            <a:r>
              <a:rPr lang="en-US" sz="2400" dirty="0" err="1" smtClean="0">
                <a:solidFill>
                  <a:schemeClr val="bg1"/>
                </a:solidFill>
              </a:rPr>
              <a:t>Pospischil</a:t>
            </a:r>
            <a:r>
              <a:rPr lang="en-US" sz="2400" dirty="0" smtClean="0">
                <a:solidFill>
                  <a:schemeClr val="bg1"/>
                </a:solidFill>
              </a:rPr>
              <a:t> A., </a:t>
            </a:r>
            <a:r>
              <a:rPr lang="en-US" sz="2400" dirty="0" err="1" smtClean="0">
                <a:solidFill>
                  <a:schemeClr val="bg1"/>
                </a:solidFill>
              </a:rPr>
              <a:t>LongbottomD</a:t>
            </a:r>
            <a:r>
              <a:rPr lang="en-US" sz="2400" dirty="0" smtClean="0">
                <a:solidFill>
                  <a:schemeClr val="bg1"/>
                </a:solidFill>
              </a:rPr>
              <a:t>.. Recent developments in the laboratory diagnosis of </a:t>
            </a:r>
            <a:r>
              <a:rPr lang="en-US" sz="2400" dirty="0" err="1" smtClean="0">
                <a:solidFill>
                  <a:schemeClr val="bg1"/>
                </a:solidFill>
              </a:rPr>
              <a:t>chlamydial</a:t>
            </a:r>
            <a:r>
              <a:rPr lang="en-US" sz="2400" dirty="0" smtClean="0">
                <a:solidFill>
                  <a:schemeClr val="bg1"/>
                </a:solidFill>
              </a:rPr>
              <a:t> infections. Veterinary Microbiology, 2009; 135: 2–21.</a:t>
            </a:r>
            <a:endParaRPr lang="es-ES" sz="2400" dirty="0" smtClean="0">
              <a:solidFill>
                <a:schemeClr val="bg1"/>
              </a:solidFill>
            </a:endParaRPr>
          </a:p>
          <a:p>
            <a:r>
              <a:rPr lang="en-US" sz="2400" dirty="0" smtClean="0">
                <a:solidFill>
                  <a:schemeClr val="bg1"/>
                </a:solidFill>
              </a:rPr>
              <a:t>2) </a:t>
            </a:r>
            <a:r>
              <a:rPr lang="en-US" sz="2400" dirty="0" err="1" smtClean="0">
                <a:solidFill>
                  <a:schemeClr val="bg1"/>
                </a:solidFill>
              </a:rPr>
              <a:t>Sachse</a:t>
            </a:r>
            <a:r>
              <a:rPr lang="en-US" sz="2400" dirty="0" smtClean="0">
                <a:solidFill>
                  <a:schemeClr val="bg1"/>
                </a:solidFill>
              </a:rPr>
              <a:t> K.,  </a:t>
            </a:r>
            <a:r>
              <a:rPr lang="en-US" sz="2400" dirty="0" err="1" smtClean="0">
                <a:solidFill>
                  <a:schemeClr val="bg1"/>
                </a:solidFill>
              </a:rPr>
              <a:t>Laroucau</a:t>
            </a:r>
            <a:r>
              <a:rPr lang="en-US" sz="2400" dirty="0" smtClean="0">
                <a:solidFill>
                  <a:schemeClr val="bg1"/>
                </a:solidFill>
              </a:rPr>
              <a:t> K., </a:t>
            </a:r>
            <a:r>
              <a:rPr lang="en-US" sz="2400" dirty="0" err="1" smtClean="0">
                <a:solidFill>
                  <a:schemeClr val="bg1"/>
                </a:solidFill>
              </a:rPr>
              <a:t>Riege</a:t>
            </a:r>
            <a:r>
              <a:rPr lang="en-US" sz="2400" dirty="0" smtClean="0">
                <a:solidFill>
                  <a:schemeClr val="bg1"/>
                </a:solidFill>
              </a:rPr>
              <a:t> K.,  </a:t>
            </a:r>
            <a:r>
              <a:rPr lang="en-US" sz="2400" dirty="0" err="1" smtClean="0">
                <a:solidFill>
                  <a:schemeClr val="bg1"/>
                </a:solidFill>
              </a:rPr>
              <a:t>Wehner</a:t>
            </a:r>
            <a:r>
              <a:rPr lang="en-US" sz="2400" dirty="0" smtClean="0">
                <a:solidFill>
                  <a:schemeClr val="bg1"/>
                </a:solidFill>
              </a:rPr>
              <a:t> S., </a:t>
            </a:r>
            <a:r>
              <a:rPr lang="en-US" sz="2400" dirty="0" err="1" smtClean="0">
                <a:solidFill>
                  <a:schemeClr val="bg1"/>
                </a:solidFill>
              </a:rPr>
              <a:t>Dilcher</a:t>
            </a:r>
            <a:r>
              <a:rPr lang="en-US" sz="2400" dirty="0" smtClean="0">
                <a:solidFill>
                  <a:schemeClr val="bg1"/>
                </a:solidFill>
              </a:rPr>
              <a:t> M., Creasy H., </a:t>
            </a:r>
            <a:r>
              <a:rPr lang="en-US" sz="2400" dirty="0" err="1" smtClean="0">
                <a:solidFill>
                  <a:schemeClr val="bg1"/>
                </a:solidFill>
              </a:rPr>
              <a:t>Weidmann</a:t>
            </a:r>
            <a:r>
              <a:rPr lang="en-US" sz="2400" dirty="0" smtClean="0">
                <a:solidFill>
                  <a:schemeClr val="bg1"/>
                </a:solidFill>
              </a:rPr>
              <a:t> M., Myers G., </a:t>
            </a:r>
            <a:r>
              <a:rPr lang="en-US" sz="2400" dirty="0" err="1" smtClean="0">
                <a:solidFill>
                  <a:schemeClr val="bg1"/>
                </a:solidFill>
              </a:rPr>
              <a:t>Vorimore</a:t>
            </a:r>
            <a:r>
              <a:rPr lang="en-US" sz="2400" dirty="0" smtClean="0">
                <a:solidFill>
                  <a:schemeClr val="bg1"/>
                </a:solidFill>
              </a:rPr>
              <a:t> F.,  </a:t>
            </a:r>
            <a:r>
              <a:rPr lang="en-US" sz="2400" dirty="0" err="1" smtClean="0">
                <a:solidFill>
                  <a:schemeClr val="bg1"/>
                </a:solidFill>
              </a:rPr>
              <a:t>Vicari</a:t>
            </a:r>
            <a:r>
              <a:rPr lang="en-US" sz="2400" dirty="0" smtClean="0">
                <a:solidFill>
                  <a:schemeClr val="bg1"/>
                </a:solidFill>
              </a:rPr>
              <a:t> N., </a:t>
            </a:r>
            <a:r>
              <a:rPr lang="en-US" sz="2400" dirty="0" err="1" smtClean="0">
                <a:solidFill>
                  <a:schemeClr val="bg1"/>
                </a:solidFill>
              </a:rPr>
              <a:t>Magnino</a:t>
            </a:r>
            <a:r>
              <a:rPr lang="en-US" sz="2400" dirty="0" smtClean="0">
                <a:solidFill>
                  <a:schemeClr val="bg1"/>
                </a:solidFill>
              </a:rPr>
              <a:t> S.,  </a:t>
            </a:r>
            <a:r>
              <a:rPr lang="en-US" sz="2400" dirty="0" err="1" smtClean="0">
                <a:solidFill>
                  <a:schemeClr val="bg1"/>
                </a:solidFill>
              </a:rPr>
              <a:t>Liebler-Tenorio</a:t>
            </a:r>
            <a:r>
              <a:rPr lang="en-US" sz="2400" dirty="0" smtClean="0">
                <a:solidFill>
                  <a:schemeClr val="bg1"/>
                </a:solidFill>
              </a:rPr>
              <a:t> E., </a:t>
            </a:r>
            <a:r>
              <a:rPr lang="en-US" sz="2400" dirty="0" err="1" smtClean="0">
                <a:solidFill>
                  <a:schemeClr val="bg1"/>
                </a:solidFill>
              </a:rPr>
              <a:t>Ruettger</a:t>
            </a:r>
            <a:r>
              <a:rPr lang="en-US" sz="2400" dirty="0" smtClean="0">
                <a:solidFill>
                  <a:schemeClr val="bg1"/>
                </a:solidFill>
              </a:rPr>
              <a:t> A., </a:t>
            </a:r>
            <a:r>
              <a:rPr lang="en-US" sz="2400" dirty="0" err="1" smtClean="0">
                <a:solidFill>
                  <a:schemeClr val="bg1"/>
                </a:solidFill>
              </a:rPr>
              <a:t>Bavoil</a:t>
            </a:r>
            <a:r>
              <a:rPr lang="en-US" sz="2400" dirty="0" smtClean="0">
                <a:solidFill>
                  <a:schemeClr val="bg1"/>
                </a:solidFill>
              </a:rPr>
              <a:t> P., </a:t>
            </a:r>
            <a:r>
              <a:rPr lang="en-US" sz="2400" dirty="0" err="1" smtClean="0">
                <a:solidFill>
                  <a:schemeClr val="bg1"/>
                </a:solidFill>
              </a:rPr>
              <a:t>Hufert</a:t>
            </a:r>
            <a:r>
              <a:rPr lang="en-US" sz="2400" dirty="0" smtClean="0">
                <a:solidFill>
                  <a:schemeClr val="bg1"/>
                </a:solidFill>
              </a:rPr>
              <a:t> F., </a:t>
            </a:r>
            <a:r>
              <a:rPr lang="en-US" sz="2400" dirty="0" err="1" smtClean="0">
                <a:solidFill>
                  <a:schemeClr val="bg1"/>
                </a:solidFill>
              </a:rPr>
              <a:t>Rosselló-Móra</a:t>
            </a:r>
            <a:r>
              <a:rPr lang="en-US" sz="2400" dirty="0" smtClean="0">
                <a:solidFill>
                  <a:schemeClr val="bg1"/>
                </a:solidFill>
              </a:rPr>
              <a:t> R., </a:t>
            </a:r>
            <a:r>
              <a:rPr lang="en-US" sz="2400" dirty="0" err="1" smtClean="0">
                <a:solidFill>
                  <a:schemeClr val="bg1"/>
                </a:solidFill>
              </a:rPr>
              <a:t>Manja</a:t>
            </a:r>
            <a:r>
              <a:rPr lang="en-US" sz="2400" dirty="0" smtClean="0">
                <a:solidFill>
                  <a:schemeClr val="bg1"/>
                </a:solidFill>
              </a:rPr>
              <a:t> M.. Evidence for the existence of two new members of the family </a:t>
            </a:r>
            <a:r>
              <a:rPr lang="en-US" sz="2400" dirty="0" err="1" smtClean="0">
                <a:solidFill>
                  <a:schemeClr val="bg1"/>
                </a:solidFill>
              </a:rPr>
              <a:t>Chlamydiaceae</a:t>
            </a:r>
            <a:r>
              <a:rPr lang="en-US" sz="2400" dirty="0" smtClean="0">
                <a:solidFill>
                  <a:schemeClr val="bg1"/>
                </a:solidFill>
              </a:rPr>
              <a:t> and proposal of </a:t>
            </a:r>
            <a:r>
              <a:rPr lang="en-US" sz="2400" i="1" dirty="0" smtClean="0">
                <a:solidFill>
                  <a:schemeClr val="bg1"/>
                </a:solidFill>
              </a:rPr>
              <a:t>Chlamydia </a:t>
            </a:r>
            <a:r>
              <a:rPr lang="en-US" sz="2400" i="1" dirty="0" err="1" smtClean="0">
                <a:solidFill>
                  <a:schemeClr val="bg1"/>
                </a:solidFill>
              </a:rPr>
              <a:t>avium</a:t>
            </a:r>
            <a:r>
              <a:rPr lang="en-US" sz="2400" dirty="0" smtClean="0">
                <a:solidFill>
                  <a:schemeClr val="bg1"/>
                </a:solidFill>
              </a:rPr>
              <a:t> sp. </a:t>
            </a:r>
            <a:r>
              <a:rPr lang="en-US" sz="2400" dirty="0" err="1" smtClean="0">
                <a:solidFill>
                  <a:schemeClr val="bg1"/>
                </a:solidFill>
              </a:rPr>
              <a:t>nov</a:t>
            </a:r>
            <a:r>
              <a:rPr lang="en-US" sz="2400" dirty="0" smtClean="0">
                <a:solidFill>
                  <a:schemeClr val="bg1"/>
                </a:solidFill>
              </a:rPr>
              <a:t>. and </a:t>
            </a:r>
            <a:r>
              <a:rPr lang="en-US" sz="2400" i="1" dirty="0" smtClean="0">
                <a:solidFill>
                  <a:schemeClr val="bg1"/>
                </a:solidFill>
              </a:rPr>
              <a:t>Chlamydia </a:t>
            </a:r>
            <a:r>
              <a:rPr lang="en-US" sz="2400" i="1" dirty="0" err="1" smtClean="0">
                <a:solidFill>
                  <a:schemeClr val="bg1"/>
                </a:solidFill>
              </a:rPr>
              <a:t>gallinacea</a:t>
            </a:r>
            <a:r>
              <a:rPr lang="en-US" sz="2400" dirty="0" smtClean="0">
                <a:solidFill>
                  <a:schemeClr val="bg1"/>
                </a:solidFill>
              </a:rPr>
              <a:t> sp. </a:t>
            </a:r>
            <a:r>
              <a:rPr lang="en-US" sz="2400" dirty="0" err="1" smtClean="0">
                <a:solidFill>
                  <a:schemeClr val="bg1"/>
                </a:solidFill>
              </a:rPr>
              <a:t>nov</a:t>
            </a:r>
            <a:r>
              <a:rPr lang="en-US" sz="2400" dirty="0" smtClean="0">
                <a:solidFill>
                  <a:schemeClr val="bg1"/>
                </a:solidFill>
              </a:rPr>
              <a:t>.. Systematic and Applied Microbiology, 2014; 37: 79–88</a:t>
            </a:r>
            <a:endParaRPr lang="es-ES" sz="2400" dirty="0" smtClean="0">
              <a:solidFill>
                <a:schemeClr val="bg1"/>
              </a:solidFill>
            </a:endParaRPr>
          </a:p>
        </p:txBody>
      </p:sp>
      <p:sp>
        <p:nvSpPr>
          <p:cNvPr id="30" name="29 CuadroTexto"/>
          <p:cNvSpPr txBox="1"/>
          <p:nvPr/>
        </p:nvSpPr>
        <p:spPr>
          <a:xfrm>
            <a:off x="914293" y="5886340"/>
            <a:ext cx="30575464" cy="5016758"/>
          </a:xfrm>
          <a:prstGeom prst="rect">
            <a:avLst/>
          </a:prstGeom>
          <a:noFill/>
        </p:spPr>
        <p:txBody>
          <a:bodyPr wrap="square" rtlCol="0">
            <a:spAutoFit/>
          </a:bodyPr>
          <a:lstStyle/>
          <a:p>
            <a:pPr algn="just"/>
            <a:r>
              <a:rPr lang="es-ES" sz="3200" b="1" dirty="0" smtClean="0">
                <a:solidFill>
                  <a:schemeClr val="bg1"/>
                </a:solidFill>
              </a:rPr>
              <a:t>INTRODUCCIÓN: </a:t>
            </a:r>
            <a:r>
              <a:rPr lang="es-ES" sz="3200" dirty="0" smtClean="0">
                <a:solidFill>
                  <a:schemeClr val="bg1"/>
                </a:solidFill>
              </a:rPr>
              <a:t>Las bacterias del género </a:t>
            </a:r>
            <a:r>
              <a:rPr lang="es-ES" sz="3200" i="1" dirty="0" smtClean="0">
                <a:solidFill>
                  <a:schemeClr val="bg1"/>
                </a:solidFill>
              </a:rPr>
              <a:t>Chlamydia</a:t>
            </a:r>
            <a:r>
              <a:rPr lang="es-ES" sz="3200" dirty="0" smtClean="0">
                <a:solidFill>
                  <a:schemeClr val="bg1"/>
                </a:solidFill>
              </a:rPr>
              <a:t>, familia </a:t>
            </a:r>
            <a:r>
              <a:rPr lang="es-ES" sz="3200" dirty="0" err="1" smtClean="0">
                <a:solidFill>
                  <a:schemeClr val="bg1"/>
                </a:solidFill>
              </a:rPr>
              <a:t>Chlamydiaceae</a:t>
            </a:r>
            <a:r>
              <a:rPr lang="es-ES" sz="3200" dirty="0" smtClean="0">
                <a:solidFill>
                  <a:schemeClr val="bg1"/>
                </a:solidFill>
              </a:rPr>
              <a:t>, orden </a:t>
            </a:r>
            <a:r>
              <a:rPr lang="es-ES" sz="3200" dirty="0" err="1" smtClean="0">
                <a:solidFill>
                  <a:schemeClr val="bg1"/>
                </a:solidFill>
              </a:rPr>
              <a:t>Chlamydiales</a:t>
            </a:r>
            <a:r>
              <a:rPr lang="es-ES" sz="3200" dirty="0" smtClean="0">
                <a:solidFill>
                  <a:schemeClr val="bg1"/>
                </a:solidFill>
              </a:rPr>
              <a:t>, son de interés médico,  veterinario, zoonótico y ornitológico. Estas bacterias están  presentes de manera latente en muchas especies de vertebrados y pueden causar enfermedad sistémica clínicamente evidente en mamíferos, aves, reptiles  y anfibios.  Las clamidias son  de importancia para la salud pública debido al hábito de mantener aves (principalmente psitácidos) como mascotas  y representan un riesgo ocupacional, especialmente para veterinarios, trabajadores de mataderos y plantas de procesamiento de mamíferos y aves de corral, personal de plantas de incubación y cuidadores de animales. La </a:t>
            </a:r>
            <a:r>
              <a:rPr lang="es-ES" sz="3200" dirty="0" err="1" smtClean="0">
                <a:solidFill>
                  <a:schemeClr val="bg1"/>
                </a:solidFill>
              </a:rPr>
              <a:t>clamidiosis</a:t>
            </a:r>
            <a:r>
              <a:rPr lang="es-ES" sz="3200" dirty="0" smtClean="0">
                <a:solidFill>
                  <a:schemeClr val="bg1"/>
                </a:solidFill>
              </a:rPr>
              <a:t>, producida por </a:t>
            </a:r>
            <a:r>
              <a:rPr lang="es-ES" sz="3200" i="1" dirty="0" smtClean="0">
                <a:solidFill>
                  <a:schemeClr val="bg1"/>
                </a:solidFill>
              </a:rPr>
              <a:t>Chlamydia </a:t>
            </a:r>
            <a:r>
              <a:rPr lang="es-ES" sz="3200" i="1" dirty="0" err="1" smtClean="0">
                <a:solidFill>
                  <a:schemeClr val="bg1"/>
                </a:solidFill>
              </a:rPr>
              <a:t>psittaci</a:t>
            </a:r>
            <a:r>
              <a:rPr lang="es-ES" sz="3200" dirty="0" smtClean="0">
                <a:solidFill>
                  <a:schemeClr val="bg1"/>
                </a:solidFill>
              </a:rPr>
              <a:t>, es una de las enfermedades </a:t>
            </a:r>
            <a:r>
              <a:rPr lang="es-ES" sz="3200" dirty="0" err="1" smtClean="0">
                <a:solidFill>
                  <a:schemeClr val="bg1"/>
                </a:solidFill>
              </a:rPr>
              <a:t>zoonóticas</a:t>
            </a:r>
            <a:r>
              <a:rPr lang="es-ES" sz="3200" dirty="0" smtClean="0">
                <a:solidFill>
                  <a:schemeClr val="bg1"/>
                </a:solidFill>
              </a:rPr>
              <a:t> mas graves que pueden causar miembros de esta familia, debido a la inhalación de cuerpos elementales presentes en heces y secreciones respiratorias de aves enfermas, sean estas sintomáticas o no. En general los casos en humanos se deben a la exposición frente a aves mascotas infectadas, principalmente psitácidos. Los signos clínicos típicos en aves enfermas son conjuntivitis y descarga nasal </a:t>
            </a:r>
            <a:r>
              <a:rPr lang="es-ES" sz="3200" dirty="0" err="1" smtClean="0">
                <a:solidFill>
                  <a:schemeClr val="bg1"/>
                </a:solidFill>
              </a:rPr>
              <a:t>mucopurulenta</a:t>
            </a:r>
            <a:r>
              <a:rPr lang="es-ES" sz="3200" dirty="0" smtClean="0">
                <a:solidFill>
                  <a:schemeClr val="bg1"/>
                </a:solidFill>
              </a:rPr>
              <a:t>, diarrea, poliuria, decaimiento y mala condición corporal. En humanos los síntomas en general son similares a un cuadro de influenza, pero también pueden darse casos de neumonía severa, endocarditis y encefalitis. El objetivo de este trabajo es determinar la presencia de familia </a:t>
            </a:r>
            <a:r>
              <a:rPr lang="es-ES" sz="3200" dirty="0" err="1" smtClean="0">
                <a:solidFill>
                  <a:schemeClr val="bg1"/>
                </a:solidFill>
              </a:rPr>
              <a:t>Chlamydiaceae</a:t>
            </a:r>
            <a:r>
              <a:rPr lang="es-ES" sz="3200" dirty="0" smtClean="0">
                <a:solidFill>
                  <a:schemeClr val="bg1"/>
                </a:solidFill>
              </a:rPr>
              <a:t> y </a:t>
            </a:r>
            <a:r>
              <a:rPr lang="es-ES" sz="3200" i="1" dirty="0" smtClean="0">
                <a:solidFill>
                  <a:schemeClr val="bg1"/>
                </a:solidFill>
              </a:rPr>
              <a:t>Chlamydia </a:t>
            </a:r>
            <a:r>
              <a:rPr lang="es-ES" sz="3200" i="1" dirty="0" err="1" smtClean="0">
                <a:solidFill>
                  <a:schemeClr val="bg1"/>
                </a:solidFill>
              </a:rPr>
              <a:t>psittaci</a:t>
            </a:r>
            <a:r>
              <a:rPr lang="es-ES" sz="3200" dirty="0" smtClean="0">
                <a:solidFill>
                  <a:schemeClr val="bg1"/>
                </a:solidFill>
              </a:rPr>
              <a:t> (</a:t>
            </a:r>
            <a:r>
              <a:rPr lang="es-ES" sz="3200" dirty="0" err="1" smtClean="0">
                <a:solidFill>
                  <a:schemeClr val="bg1"/>
                </a:solidFill>
              </a:rPr>
              <a:t>Cp</a:t>
            </a:r>
            <a:r>
              <a:rPr lang="es-ES" sz="3200" dirty="0" smtClean="0">
                <a:solidFill>
                  <a:schemeClr val="bg1"/>
                </a:solidFill>
              </a:rPr>
              <a:t>) en muestras de aves mascotas y de producción utilizando  dos técnicas  de  PCR en tiempo real.</a:t>
            </a:r>
          </a:p>
        </p:txBody>
      </p:sp>
      <p:sp>
        <p:nvSpPr>
          <p:cNvPr id="31" name="30 CuadroTexto"/>
          <p:cNvSpPr txBox="1"/>
          <p:nvPr/>
        </p:nvSpPr>
        <p:spPr>
          <a:xfrm>
            <a:off x="985731" y="11172752"/>
            <a:ext cx="14859104" cy="9448740"/>
          </a:xfrm>
          <a:prstGeom prst="rect">
            <a:avLst/>
          </a:prstGeom>
          <a:noFill/>
        </p:spPr>
        <p:txBody>
          <a:bodyPr wrap="square" rtlCol="0">
            <a:spAutoFit/>
          </a:bodyPr>
          <a:lstStyle/>
          <a:p>
            <a:pPr algn="just"/>
            <a:r>
              <a:rPr lang="es-ES" sz="3200" b="1" dirty="0" smtClean="0">
                <a:solidFill>
                  <a:schemeClr val="bg1"/>
                </a:solidFill>
              </a:rPr>
              <a:t>MATERIALES Y MÉTODOS: </a:t>
            </a:r>
            <a:r>
              <a:rPr lang="es-ES" sz="3200" dirty="0" smtClean="0">
                <a:solidFill>
                  <a:schemeClr val="bg1"/>
                </a:solidFill>
              </a:rPr>
              <a:t>Se procesaron muestras tales como  órganos obtenidos a partir de la necropsia (saco aéreo, pulmón, hígado, bazo), hisopados (de conjuntiva ocular, coana, cloaca) y materia fecal, provenientes  de  diferentes  especies de aves mascotas y de producción, con o sin </a:t>
            </a:r>
            <a:r>
              <a:rPr lang="es-ES" sz="3200" dirty="0" err="1" smtClean="0">
                <a:solidFill>
                  <a:schemeClr val="bg1"/>
                </a:solidFill>
              </a:rPr>
              <a:t>signología</a:t>
            </a:r>
            <a:r>
              <a:rPr lang="es-ES" sz="3200" dirty="0" smtClean="0">
                <a:solidFill>
                  <a:schemeClr val="bg1"/>
                </a:solidFill>
              </a:rPr>
              <a:t> clínica recibidas para diagnóstico de clamidia en nuestro laboratorio (</a:t>
            </a:r>
            <a:r>
              <a:rPr lang="es-ES" sz="3200" b="1" dirty="0" smtClean="0">
                <a:solidFill>
                  <a:schemeClr val="bg1"/>
                </a:solidFill>
              </a:rPr>
              <a:t>FOTO 1 Y 2</a:t>
            </a:r>
            <a:r>
              <a:rPr lang="es-ES" sz="3200" dirty="0" smtClean="0">
                <a:solidFill>
                  <a:schemeClr val="bg1"/>
                </a:solidFill>
              </a:rPr>
              <a:t>). Todas fueron recibidas durante el periodo comprendido entre marzo del 2013 y marzo del 2014 (muestreo no probabilístico de casuística) desde distintos partidos de la provincia de Buenos Aires  y  sólo una fue enviada desde la provincia de Mendoza. La extracción de ADN fue realizada con Kit de extracción en columnas de </a:t>
            </a:r>
            <a:r>
              <a:rPr lang="es-ES" sz="3200" dirty="0" err="1" smtClean="0">
                <a:solidFill>
                  <a:schemeClr val="bg1"/>
                </a:solidFill>
              </a:rPr>
              <a:t>sílica</a:t>
            </a:r>
            <a:r>
              <a:rPr lang="es-ES" sz="3200" dirty="0" smtClean="0">
                <a:solidFill>
                  <a:schemeClr val="bg1"/>
                </a:solidFill>
              </a:rPr>
              <a:t> marca </a:t>
            </a:r>
            <a:r>
              <a:rPr lang="es-ES" sz="3200" dirty="0" err="1" smtClean="0">
                <a:solidFill>
                  <a:schemeClr val="bg1"/>
                </a:solidFill>
              </a:rPr>
              <a:t>Quiagen</a:t>
            </a:r>
            <a:r>
              <a:rPr lang="es-ES" sz="3200" dirty="0" smtClean="0">
                <a:solidFill>
                  <a:schemeClr val="bg1"/>
                </a:solidFill>
              </a:rPr>
              <a:t>. La calidad del ADN y ausencia de inhibidores fue analizada por PCR  mediante la amplificación de un fragmento de Beta </a:t>
            </a:r>
            <a:r>
              <a:rPr lang="es-ES" sz="3200" dirty="0" err="1" smtClean="0">
                <a:solidFill>
                  <a:schemeClr val="bg1"/>
                </a:solidFill>
              </a:rPr>
              <a:t>actina</a:t>
            </a:r>
            <a:r>
              <a:rPr lang="es-ES" sz="3200" dirty="0" smtClean="0">
                <a:solidFill>
                  <a:schemeClr val="bg1"/>
                </a:solidFill>
              </a:rPr>
              <a:t>. Luego todas fueron analizadas mediante una reacción en cadena de la polimerasa cuantitativa en tiempo real (</a:t>
            </a:r>
            <a:r>
              <a:rPr lang="es-ES" sz="3200" i="1" dirty="0" err="1" smtClean="0">
                <a:solidFill>
                  <a:schemeClr val="bg1"/>
                </a:solidFill>
              </a:rPr>
              <a:t>qPCR</a:t>
            </a:r>
            <a:r>
              <a:rPr lang="es-ES" sz="3200" i="1" dirty="0" smtClean="0">
                <a:solidFill>
                  <a:schemeClr val="bg1"/>
                </a:solidFill>
              </a:rPr>
              <a:t> </a:t>
            </a:r>
            <a:r>
              <a:rPr lang="es-ES" sz="3200" dirty="0" smtClean="0">
                <a:solidFill>
                  <a:schemeClr val="bg1"/>
                </a:solidFill>
              </a:rPr>
              <a:t>familia) específica para la familia </a:t>
            </a:r>
            <a:r>
              <a:rPr lang="es-ES" sz="3200" dirty="0" err="1" smtClean="0">
                <a:solidFill>
                  <a:schemeClr val="bg1"/>
                </a:solidFill>
              </a:rPr>
              <a:t>Chlamidiaceae</a:t>
            </a:r>
            <a:r>
              <a:rPr lang="es-ES" sz="3200" dirty="0" smtClean="0">
                <a:solidFill>
                  <a:schemeClr val="bg1"/>
                </a:solidFill>
              </a:rPr>
              <a:t> (blanco molecular gen 23S </a:t>
            </a:r>
            <a:r>
              <a:rPr lang="es-ES" sz="3200" dirty="0" err="1" smtClean="0">
                <a:solidFill>
                  <a:schemeClr val="bg1"/>
                </a:solidFill>
              </a:rPr>
              <a:t>rARN</a:t>
            </a:r>
            <a:r>
              <a:rPr lang="es-ES" sz="3200" dirty="0" smtClean="0">
                <a:solidFill>
                  <a:schemeClr val="bg1"/>
                </a:solidFill>
              </a:rPr>
              <a:t>) y sondas </a:t>
            </a:r>
            <a:r>
              <a:rPr lang="es-ES" sz="3200" dirty="0" err="1" smtClean="0">
                <a:solidFill>
                  <a:schemeClr val="bg1"/>
                </a:solidFill>
              </a:rPr>
              <a:t>Taqman</a:t>
            </a:r>
            <a:r>
              <a:rPr lang="es-ES" sz="3200" dirty="0" smtClean="0">
                <a:solidFill>
                  <a:schemeClr val="bg1"/>
                </a:solidFill>
              </a:rPr>
              <a:t>. A las muestras positivas, se les realizo otra técnica optimizada de PCR en tiempo real específica para </a:t>
            </a:r>
            <a:r>
              <a:rPr lang="es-ES" sz="3200" i="1" dirty="0" err="1" smtClean="0">
                <a:solidFill>
                  <a:schemeClr val="bg1"/>
                </a:solidFill>
              </a:rPr>
              <a:t>Cp</a:t>
            </a:r>
            <a:r>
              <a:rPr lang="es-ES" sz="3200" i="1" dirty="0" smtClean="0">
                <a:solidFill>
                  <a:schemeClr val="bg1"/>
                </a:solidFill>
              </a:rPr>
              <a:t> (</a:t>
            </a:r>
            <a:r>
              <a:rPr lang="es-ES" sz="3200" i="1" dirty="0" err="1" smtClean="0">
                <a:solidFill>
                  <a:schemeClr val="bg1"/>
                </a:solidFill>
              </a:rPr>
              <a:t>qPCR</a:t>
            </a:r>
            <a:r>
              <a:rPr lang="es-ES" sz="3200" i="1" dirty="0" smtClean="0">
                <a:solidFill>
                  <a:schemeClr val="bg1"/>
                </a:solidFill>
              </a:rPr>
              <a:t> </a:t>
            </a:r>
            <a:r>
              <a:rPr lang="es-ES" sz="3200" i="1" dirty="0" err="1" smtClean="0">
                <a:solidFill>
                  <a:schemeClr val="bg1"/>
                </a:solidFill>
              </a:rPr>
              <a:t>Cp</a:t>
            </a:r>
            <a:r>
              <a:rPr lang="es-ES" sz="3200" i="1" dirty="0" smtClean="0">
                <a:solidFill>
                  <a:schemeClr val="bg1"/>
                </a:solidFill>
              </a:rPr>
              <a:t>)  </a:t>
            </a:r>
            <a:r>
              <a:rPr lang="es-ES" sz="3200" dirty="0" smtClean="0">
                <a:solidFill>
                  <a:schemeClr val="bg1"/>
                </a:solidFill>
              </a:rPr>
              <a:t>cuyo blanco a amplificar es el gen </a:t>
            </a:r>
            <a:r>
              <a:rPr lang="es-ES" sz="3200" i="1" dirty="0" err="1" smtClean="0">
                <a:solidFill>
                  <a:schemeClr val="bg1"/>
                </a:solidFill>
              </a:rPr>
              <a:t>omp</a:t>
            </a:r>
            <a:r>
              <a:rPr lang="es-ES" sz="3200" dirty="0" err="1" smtClean="0">
                <a:solidFill>
                  <a:schemeClr val="bg1"/>
                </a:solidFill>
              </a:rPr>
              <a:t>A</a:t>
            </a:r>
            <a:r>
              <a:rPr lang="es-ES" sz="3200" dirty="0" smtClean="0">
                <a:solidFill>
                  <a:schemeClr val="bg1"/>
                </a:solidFill>
              </a:rPr>
              <a:t> y como revelador un intercalador de ADN como SYBR </a:t>
            </a:r>
            <a:r>
              <a:rPr lang="es-ES" sz="3200" dirty="0" err="1" smtClean="0">
                <a:solidFill>
                  <a:schemeClr val="bg1"/>
                </a:solidFill>
              </a:rPr>
              <a:t>green</a:t>
            </a:r>
            <a:r>
              <a:rPr lang="es-ES" sz="3200" dirty="0" smtClean="0">
                <a:solidFill>
                  <a:schemeClr val="bg1"/>
                </a:solidFill>
              </a:rPr>
              <a:t> (</a:t>
            </a:r>
            <a:r>
              <a:rPr lang="es-ES" sz="3200" b="1" dirty="0" smtClean="0">
                <a:solidFill>
                  <a:schemeClr val="bg1"/>
                </a:solidFill>
              </a:rPr>
              <a:t>TABLA 1</a:t>
            </a:r>
            <a:r>
              <a:rPr lang="es-ES" sz="3200" dirty="0" smtClean="0">
                <a:solidFill>
                  <a:schemeClr val="bg1"/>
                </a:solidFill>
              </a:rPr>
              <a:t>) Ambas reacciones de </a:t>
            </a:r>
            <a:r>
              <a:rPr lang="es-ES" sz="3200" i="1" dirty="0" err="1" smtClean="0">
                <a:solidFill>
                  <a:schemeClr val="bg1"/>
                </a:solidFill>
              </a:rPr>
              <a:t>qPCR</a:t>
            </a:r>
            <a:r>
              <a:rPr lang="es-ES" sz="3200" dirty="0" smtClean="0">
                <a:solidFill>
                  <a:schemeClr val="bg1"/>
                </a:solidFill>
              </a:rPr>
              <a:t> se realizaron en un equipo IQ</a:t>
            </a:r>
            <a:r>
              <a:rPr lang="es-ES" sz="3200" baseline="30000" dirty="0" smtClean="0">
                <a:solidFill>
                  <a:schemeClr val="bg1"/>
                </a:solidFill>
              </a:rPr>
              <a:t>TM</a:t>
            </a:r>
            <a:r>
              <a:rPr lang="es-ES" sz="3200" dirty="0" smtClean="0">
                <a:solidFill>
                  <a:schemeClr val="bg1"/>
                </a:solidFill>
              </a:rPr>
              <a:t>5 Multicolor Real-Time PCR </a:t>
            </a:r>
            <a:r>
              <a:rPr lang="es-ES" sz="3200" dirty="0" err="1" smtClean="0">
                <a:solidFill>
                  <a:schemeClr val="bg1"/>
                </a:solidFill>
              </a:rPr>
              <a:t>Detection</a:t>
            </a:r>
            <a:r>
              <a:rPr lang="es-ES" sz="3200" dirty="0" smtClean="0">
                <a:solidFill>
                  <a:schemeClr val="bg1"/>
                </a:solidFill>
              </a:rPr>
              <a:t> </a:t>
            </a:r>
            <a:r>
              <a:rPr lang="es-ES" sz="3200" dirty="0" err="1" smtClean="0">
                <a:solidFill>
                  <a:schemeClr val="bg1"/>
                </a:solidFill>
              </a:rPr>
              <a:t>System</a:t>
            </a:r>
            <a:r>
              <a:rPr lang="es-ES" sz="3200" dirty="0" smtClean="0">
                <a:solidFill>
                  <a:schemeClr val="bg1"/>
                </a:solidFill>
              </a:rPr>
              <a:t> (BIO-RAD </a:t>
            </a:r>
            <a:r>
              <a:rPr lang="es-ES" sz="3200" dirty="0" err="1" smtClean="0">
                <a:solidFill>
                  <a:schemeClr val="bg1"/>
                </a:solidFill>
              </a:rPr>
              <a:t>Laboratories</a:t>
            </a:r>
            <a:r>
              <a:rPr lang="es-ES" sz="3200" dirty="0" smtClean="0">
                <a:solidFill>
                  <a:schemeClr val="bg1"/>
                </a:solidFill>
              </a:rPr>
              <a:t>)</a:t>
            </a:r>
          </a:p>
        </p:txBody>
      </p:sp>
      <p:graphicFrame>
        <p:nvGraphicFramePr>
          <p:cNvPr id="17" name="16 Tabla"/>
          <p:cNvGraphicFramePr>
            <a:graphicFrameLocks noGrp="1"/>
          </p:cNvGraphicFramePr>
          <p:nvPr/>
        </p:nvGraphicFramePr>
        <p:xfrm>
          <a:off x="16559215" y="11315628"/>
          <a:ext cx="14501914" cy="3017520"/>
        </p:xfrm>
        <a:graphic>
          <a:graphicData uri="http://schemas.openxmlformats.org/drawingml/2006/table">
            <a:tbl>
              <a:tblPr firstRow="1" bandRow="1">
                <a:tableStyleId>{5202B0CA-FC54-4496-8BCA-5EF66A818D29}</a:tableStyleId>
              </a:tblPr>
              <a:tblGrid>
                <a:gridCol w="1857388"/>
                <a:gridCol w="6858047"/>
                <a:gridCol w="1928826"/>
                <a:gridCol w="1500198"/>
                <a:gridCol w="2357455"/>
              </a:tblGrid>
              <a:tr h="370840">
                <a:tc>
                  <a:txBody>
                    <a:bodyPr/>
                    <a:lstStyle/>
                    <a:p>
                      <a:r>
                        <a:rPr lang="es-ES" sz="2000" dirty="0" smtClean="0"/>
                        <a:t>Especificidad</a:t>
                      </a:r>
                      <a:endParaRPr lang="es-ES" sz="2000" dirty="0">
                        <a:solidFill>
                          <a:schemeClr val="bg1"/>
                        </a:solidFill>
                      </a:endParaRPr>
                    </a:p>
                  </a:txBody>
                  <a:tcPr/>
                </a:tc>
                <a:tc>
                  <a:txBody>
                    <a:bodyPr/>
                    <a:lstStyle/>
                    <a:p>
                      <a:r>
                        <a:rPr lang="es-ES" sz="2000" dirty="0" smtClean="0"/>
                        <a:t>Cebador, sonda y secuencia (5’-3’)</a:t>
                      </a:r>
                      <a:endParaRPr lang="es-ES" sz="2000" dirty="0">
                        <a:solidFill>
                          <a:schemeClr val="bg1"/>
                        </a:solidFill>
                      </a:endParaRPr>
                    </a:p>
                  </a:txBody>
                  <a:tcPr/>
                </a:tc>
                <a:tc>
                  <a:txBody>
                    <a:bodyPr/>
                    <a:lstStyle/>
                    <a:p>
                      <a:r>
                        <a:rPr lang="es-ES" sz="2000" dirty="0" smtClean="0"/>
                        <a:t>Tamaño del </a:t>
                      </a:r>
                      <a:r>
                        <a:rPr lang="es-ES" sz="2000" dirty="0" err="1" smtClean="0"/>
                        <a:t>amplicon</a:t>
                      </a:r>
                      <a:r>
                        <a:rPr lang="es-ES" sz="2000" dirty="0" smtClean="0"/>
                        <a:t> (</a:t>
                      </a:r>
                      <a:r>
                        <a:rPr lang="es-ES" sz="2000" dirty="0" err="1" smtClean="0"/>
                        <a:t>bp</a:t>
                      </a:r>
                      <a:r>
                        <a:rPr lang="es-ES" sz="2000" dirty="0" smtClean="0"/>
                        <a:t>)</a:t>
                      </a:r>
                      <a:endParaRPr lang="es-ES" sz="2000" dirty="0">
                        <a:solidFill>
                          <a:schemeClr val="bg1"/>
                        </a:solidFill>
                      </a:endParaRPr>
                    </a:p>
                  </a:txBody>
                  <a:tcPr/>
                </a:tc>
                <a:tc>
                  <a:txBody>
                    <a:bodyPr/>
                    <a:lstStyle/>
                    <a:p>
                      <a:r>
                        <a:rPr lang="es-ES" sz="2000" dirty="0" smtClean="0"/>
                        <a:t>Gen blanco</a:t>
                      </a:r>
                      <a:endParaRPr lang="es-ES" sz="2000" dirty="0">
                        <a:solidFill>
                          <a:schemeClr val="bg1"/>
                        </a:solidFill>
                      </a:endParaRPr>
                    </a:p>
                  </a:txBody>
                  <a:tcPr/>
                </a:tc>
                <a:tc>
                  <a:txBody>
                    <a:bodyPr/>
                    <a:lstStyle/>
                    <a:p>
                      <a:r>
                        <a:rPr lang="es-ES" sz="2000" dirty="0" smtClean="0"/>
                        <a:t>Referencia</a:t>
                      </a:r>
                      <a:endParaRPr lang="es-ES" sz="2000" dirty="0">
                        <a:solidFill>
                          <a:schemeClr val="bg1"/>
                        </a:solidFill>
                      </a:endParaRPr>
                    </a:p>
                  </a:txBody>
                  <a:tcPr/>
                </a:tc>
              </a:tr>
              <a:tr h="370840">
                <a:tc>
                  <a:txBody>
                    <a:bodyPr/>
                    <a:lstStyle/>
                    <a:p>
                      <a:r>
                        <a:rPr lang="es-ES" sz="2000" dirty="0" err="1" smtClean="0"/>
                        <a:t>Chlamidiaceae</a:t>
                      </a:r>
                      <a:endParaRPr lang="es-ES" sz="2000" dirty="0">
                        <a:solidFill>
                          <a:schemeClr val="bg1"/>
                        </a:solidFill>
                      </a:endParaRPr>
                    </a:p>
                  </a:txBody>
                  <a:tcPr/>
                </a:tc>
                <a:tc>
                  <a:txBody>
                    <a:bodyPr/>
                    <a:lstStyle/>
                    <a:p>
                      <a:r>
                        <a:rPr lang="es-ES" sz="2000" kern="1200" baseline="0" dirty="0" smtClean="0"/>
                        <a:t>Ch23S-F: CTGAAACCAGTAGCTTATAAGCGGT</a:t>
                      </a:r>
                    </a:p>
                    <a:p>
                      <a:r>
                        <a:rPr lang="es-ES" sz="2000" kern="1200" baseline="0" dirty="0" smtClean="0"/>
                        <a:t>Ch23S-R: ACCTCGCCGTTTAACTTAACTCC</a:t>
                      </a:r>
                    </a:p>
                    <a:p>
                      <a:r>
                        <a:rPr lang="es-ES" sz="2000" kern="1200" baseline="0" dirty="0" smtClean="0"/>
                        <a:t>Ch23S-p: FAM-CTCATCATGCAAAAGGCACGCCG-TAMRA</a:t>
                      </a:r>
                    </a:p>
                    <a:p>
                      <a:endParaRPr lang="es-ES" sz="2000" dirty="0">
                        <a:solidFill>
                          <a:schemeClr val="bg1"/>
                        </a:solidFill>
                      </a:endParaRPr>
                    </a:p>
                  </a:txBody>
                  <a:tcPr/>
                </a:tc>
                <a:tc>
                  <a:txBody>
                    <a:bodyPr/>
                    <a:lstStyle/>
                    <a:p>
                      <a:r>
                        <a:rPr lang="es-ES" sz="2000" dirty="0" smtClean="0"/>
                        <a:t>111</a:t>
                      </a:r>
                      <a:endParaRPr lang="es-ES" sz="2000" dirty="0">
                        <a:solidFill>
                          <a:schemeClr val="bg1"/>
                        </a:solidFill>
                      </a:endParaRPr>
                    </a:p>
                  </a:txBody>
                  <a:tcPr/>
                </a:tc>
                <a:tc>
                  <a:txBody>
                    <a:bodyPr/>
                    <a:lstStyle/>
                    <a:p>
                      <a:r>
                        <a:rPr lang="es-ES" sz="2000" kern="1200" baseline="0" dirty="0" smtClean="0"/>
                        <a:t>23S </a:t>
                      </a:r>
                      <a:r>
                        <a:rPr lang="es-ES" sz="2000" kern="1200" baseline="0" dirty="0" err="1" smtClean="0"/>
                        <a:t>rRNA</a:t>
                      </a:r>
                      <a:endParaRPr lang="es-ES" sz="2000" dirty="0">
                        <a:solidFill>
                          <a:schemeClr val="bg1"/>
                        </a:solidFill>
                      </a:endParaRPr>
                    </a:p>
                  </a:txBody>
                  <a:tcPr/>
                </a:tc>
                <a:tc>
                  <a:txBody>
                    <a:bodyPr/>
                    <a:lstStyle/>
                    <a:p>
                      <a:r>
                        <a:rPr lang="es-ES" sz="2000" kern="1200" baseline="0" dirty="0" err="1" smtClean="0"/>
                        <a:t>Ehricht</a:t>
                      </a:r>
                      <a:r>
                        <a:rPr lang="es-ES" sz="2000" kern="1200" baseline="0" dirty="0" smtClean="0"/>
                        <a:t> et al. (2006) </a:t>
                      </a:r>
                      <a:endParaRPr lang="es-ES" sz="2000" dirty="0">
                        <a:solidFill>
                          <a:schemeClr val="bg1"/>
                        </a:solidFill>
                      </a:endParaRPr>
                    </a:p>
                  </a:txBody>
                  <a:tcPr/>
                </a:tc>
              </a:tr>
              <a:tr h="370840">
                <a:tc>
                  <a:txBody>
                    <a:bodyPr/>
                    <a:lstStyle/>
                    <a:p>
                      <a:r>
                        <a:rPr lang="es-ES" sz="2000" dirty="0" smtClean="0"/>
                        <a:t>Chlamydia </a:t>
                      </a:r>
                      <a:r>
                        <a:rPr lang="es-ES" sz="2000" dirty="0" err="1" smtClean="0"/>
                        <a:t>psittaci</a:t>
                      </a:r>
                      <a:endParaRPr lang="es-ES" sz="2000" dirty="0">
                        <a:solidFill>
                          <a:schemeClr val="bg1"/>
                        </a:solidFill>
                      </a:endParaRPr>
                    </a:p>
                  </a:txBody>
                  <a:tcPr/>
                </a:tc>
                <a:tc>
                  <a:txBody>
                    <a:bodyPr/>
                    <a:lstStyle/>
                    <a:p>
                      <a:r>
                        <a:rPr lang="es-ES" sz="2000" kern="1200" baseline="0" dirty="0" smtClean="0"/>
                        <a:t>CppsOMP1-F 5’ CACTATGTGGGAAGGTGCTTCA 3’ </a:t>
                      </a:r>
                    </a:p>
                    <a:p>
                      <a:r>
                        <a:rPr lang="es-ES" sz="2000" kern="1200" baseline="0" dirty="0" smtClean="0"/>
                        <a:t>CppsOMP1-R 5’ CTGCGCGGATGCTAATGG3’ </a:t>
                      </a:r>
                    </a:p>
                    <a:p>
                      <a:endParaRPr lang="es-ES" sz="2000" dirty="0">
                        <a:solidFill>
                          <a:schemeClr val="bg1"/>
                        </a:solidFill>
                      </a:endParaRPr>
                    </a:p>
                  </a:txBody>
                  <a:tcPr/>
                </a:tc>
                <a:tc>
                  <a:txBody>
                    <a:bodyPr/>
                    <a:lstStyle/>
                    <a:p>
                      <a:r>
                        <a:rPr lang="es-ES" sz="2000" dirty="0" smtClean="0"/>
                        <a:t>76</a:t>
                      </a:r>
                      <a:endParaRPr lang="es-ES" sz="2000" dirty="0">
                        <a:solidFill>
                          <a:schemeClr val="bg1"/>
                        </a:solidFill>
                      </a:endParaRPr>
                    </a:p>
                  </a:txBody>
                  <a:tcPr/>
                </a:tc>
                <a:tc>
                  <a:txBody>
                    <a:bodyPr/>
                    <a:lstStyle/>
                    <a:p>
                      <a:r>
                        <a:rPr lang="es-ES" sz="2000" i="1" dirty="0" err="1" smtClean="0"/>
                        <a:t>omp</a:t>
                      </a:r>
                      <a:r>
                        <a:rPr lang="es-ES" sz="2000" dirty="0" err="1" smtClean="0"/>
                        <a:t>A</a:t>
                      </a:r>
                      <a:endParaRPr lang="es-ES" sz="2000"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kern="1200" baseline="0" dirty="0" err="1" smtClean="0"/>
                        <a:t>Pantchev</a:t>
                      </a:r>
                      <a:r>
                        <a:rPr lang="es-ES" sz="2000" kern="1200" baseline="0" dirty="0" smtClean="0"/>
                        <a:t> et al. (2009)</a:t>
                      </a:r>
                    </a:p>
                    <a:p>
                      <a:endParaRPr lang="es-ES" sz="2000" dirty="0">
                        <a:solidFill>
                          <a:schemeClr val="bg1"/>
                        </a:solidFill>
                      </a:endParaRPr>
                    </a:p>
                  </a:txBody>
                  <a:tcPr/>
                </a:tc>
              </a:tr>
            </a:tbl>
          </a:graphicData>
        </a:graphic>
      </p:graphicFrame>
      <p:graphicFrame>
        <p:nvGraphicFramePr>
          <p:cNvPr id="21" name="20 Tabla"/>
          <p:cNvGraphicFramePr>
            <a:graphicFrameLocks noGrp="1"/>
          </p:cNvGraphicFramePr>
          <p:nvPr/>
        </p:nvGraphicFramePr>
        <p:xfrm>
          <a:off x="1985863" y="25746104"/>
          <a:ext cx="13001716" cy="12232458"/>
        </p:xfrm>
        <a:graphic>
          <a:graphicData uri="http://schemas.openxmlformats.org/drawingml/2006/table">
            <a:tbl>
              <a:tblPr firstRow="1" bandRow="1">
                <a:tableStyleId>{8EC20E35-A176-4012-BC5E-935CFFF8708E}</a:tableStyleId>
              </a:tblPr>
              <a:tblGrid>
                <a:gridCol w="3571900"/>
                <a:gridCol w="1785950"/>
                <a:gridCol w="3571900"/>
                <a:gridCol w="2143140"/>
                <a:gridCol w="1928826"/>
              </a:tblGrid>
              <a:tr h="18120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800" dirty="0" smtClean="0"/>
                        <a:t>Especie</a:t>
                      </a:r>
                    </a:p>
                  </a:txBody>
                  <a:tcPr>
                    <a:lnR>
                      <a:noFill/>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800" dirty="0" smtClean="0"/>
                        <a:t>N</a:t>
                      </a:r>
                      <a:endParaRPr lang="es-MX" sz="2800" dirty="0" smtClean="0"/>
                    </a:p>
                    <a:p>
                      <a:pPr algn="ctr"/>
                      <a:endParaRPr lang="es-ES" sz="2800" dirty="0"/>
                    </a:p>
                  </a:txBody>
                  <a:tcPr>
                    <a:lnL>
                      <a:noFill/>
                    </a:lnL>
                    <a:lnR>
                      <a:noFill/>
                    </a:lnR>
                    <a:lnT w="25400" cmpd="sng">
                      <a:noFill/>
                    </a:lnT>
                    <a:lnB w="254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800" dirty="0" smtClean="0"/>
                        <a:t>Positivo a </a:t>
                      </a:r>
                      <a:r>
                        <a:rPr lang="es-ES" sz="2800" dirty="0" err="1" smtClean="0"/>
                        <a:t>Chlamydiaceae</a:t>
                      </a:r>
                      <a:endParaRPr lang="es-MX" sz="2800" dirty="0" smtClean="0"/>
                    </a:p>
                    <a:p>
                      <a:pPr algn="ctr"/>
                      <a:endParaRPr lang="es-ES" sz="2800" dirty="0"/>
                    </a:p>
                  </a:txBody>
                  <a:tcPr>
                    <a:lnL>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800" dirty="0" smtClean="0"/>
                        <a:t>Positivo a </a:t>
                      </a:r>
                      <a:r>
                        <a:rPr lang="es-MX" sz="2800" i="1" dirty="0" smtClean="0"/>
                        <a:t>C. </a:t>
                      </a:r>
                      <a:r>
                        <a:rPr lang="es-MX" sz="2800" i="1" dirty="0" err="1" smtClean="0"/>
                        <a:t>psittaci</a:t>
                      </a:r>
                      <a:endParaRPr lang="es-MX" sz="2800" i="1" dirty="0" smtClean="0"/>
                    </a:p>
                    <a:p>
                      <a:pPr algn="ctr"/>
                      <a:endParaRPr lang="es-E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800" dirty="0" smtClean="0"/>
                        <a:t>Negativo a </a:t>
                      </a:r>
                      <a:r>
                        <a:rPr lang="es-MX" sz="2800" i="1" dirty="0" smtClean="0"/>
                        <a:t>C. </a:t>
                      </a:r>
                      <a:r>
                        <a:rPr lang="es-MX" sz="2800" i="1" dirty="0" err="1" smtClean="0"/>
                        <a:t>psittaci</a:t>
                      </a:r>
                      <a:endParaRPr lang="es-MX" sz="2800" i="1" dirty="0" smtClean="0"/>
                    </a:p>
                    <a:p>
                      <a:pPr algn="ctr"/>
                      <a:endParaRPr lang="es-ES" sz="2800" dirty="0"/>
                    </a:p>
                  </a:txBody>
                  <a:tcPr/>
                </a:tc>
              </a:tr>
              <a:tr h="16581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800" i="1" dirty="0" smtClean="0"/>
                        <a:t>Amazona </a:t>
                      </a:r>
                      <a:r>
                        <a:rPr lang="es-MX" sz="2800" i="1" dirty="0" err="1" smtClean="0"/>
                        <a:t>aestiva</a:t>
                      </a:r>
                      <a:r>
                        <a:rPr lang="es-MX" sz="2800" i="1" dirty="0" smtClean="0"/>
                        <a:t> </a:t>
                      </a:r>
                      <a:r>
                        <a:rPr lang="es-MX" sz="2800" dirty="0" smtClean="0"/>
                        <a:t>(Loro</a:t>
                      </a:r>
                      <a:r>
                        <a:rPr lang="es-MX" sz="2800" baseline="0" dirty="0" smtClean="0"/>
                        <a:t> hablador)</a:t>
                      </a:r>
                      <a:endParaRPr lang="es-MX" sz="2800" dirty="0" smtClean="0"/>
                    </a:p>
                    <a:p>
                      <a:pPr algn="ctr"/>
                      <a:endParaRPr lang="es-ES" sz="2800" dirty="0"/>
                    </a:p>
                  </a:txBody>
                  <a:tcPr/>
                </a:tc>
                <a:tc>
                  <a:txBody>
                    <a:bodyPr/>
                    <a:lstStyle/>
                    <a:p>
                      <a:pPr algn="ctr"/>
                      <a:r>
                        <a:rPr lang="es-ES" sz="2800" dirty="0" smtClean="0"/>
                        <a:t>22</a:t>
                      </a:r>
                      <a:endParaRPr lang="es-ES" sz="2800" dirty="0"/>
                    </a:p>
                  </a:txBody>
                  <a:tcPr>
                    <a:lnT w="25400" cmpd="sng">
                      <a:noFill/>
                    </a:lnT>
                  </a:tcPr>
                </a:tc>
                <a:tc>
                  <a:txBody>
                    <a:bodyPr/>
                    <a:lstStyle/>
                    <a:p>
                      <a:pPr algn="ctr"/>
                      <a:r>
                        <a:rPr lang="es-ES" sz="2800" dirty="0" smtClean="0"/>
                        <a:t>5</a:t>
                      </a:r>
                      <a:endParaRPr lang="es-ES" sz="2800" dirty="0"/>
                    </a:p>
                  </a:txBody>
                  <a:tcPr/>
                </a:tc>
                <a:tc>
                  <a:txBody>
                    <a:bodyPr/>
                    <a:lstStyle/>
                    <a:p>
                      <a:pPr algn="ctr"/>
                      <a:r>
                        <a:rPr lang="es-ES" sz="2800" dirty="0" smtClean="0"/>
                        <a:t>4</a:t>
                      </a:r>
                      <a:endParaRPr lang="es-ES" sz="2800" dirty="0"/>
                    </a:p>
                  </a:txBody>
                  <a:tcPr/>
                </a:tc>
                <a:tc>
                  <a:txBody>
                    <a:bodyPr/>
                    <a:lstStyle/>
                    <a:p>
                      <a:pPr algn="ctr"/>
                      <a:r>
                        <a:rPr lang="es-ES" sz="2800" dirty="0" smtClean="0"/>
                        <a:t>1</a:t>
                      </a:r>
                      <a:endParaRPr lang="es-ES" sz="2800" dirty="0"/>
                    </a:p>
                  </a:txBody>
                  <a:tcPr/>
                </a:tc>
              </a:tr>
              <a:tr h="16581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800" i="1" dirty="0" err="1" smtClean="0"/>
                        <a:t>Gallus</a:t>
                      </a:r>
                      <a:r>
                        <a:rPr lang="es-MX" sz="2800" i="1" dirty="0" smtClean="0"/>
                        <a:t> </a:t>
                      </a:r>
                      <a:r>
                        <a:rPr lang="es-MX" sz="2800" i="1" dirty="0" err="1" smtClean="0"/>
                        <a:t>gallus</a:t>
                      </a:r>
                      <a:r>
                        <a:rPr lang="es-MX" sz="2800" dirty="0" smtClean="0"/>
                        <a:t>         (Gallo</a:t>
                      </a:r>
                      <a:r>
                        <a:rPr lang="es-MX" sz="2800" baseline="0" dirty="0" smtClean="0"/>
                        <a:t> domestico)</a:t>
                      </a:r>
                      <a:endParaRPr lang="es-MX" sz="2800" dirty="0" smtClean="0"/>
                    </a:p>
                    <a:p>
                      <a:pPr algn="ctr"/>
                      <a:endParaRPr lang="es-ES" sz="2800" dirty="0"/>
                    </a:p>
                  </a:txBody>
                  <a:tcPr/>
                </a:tc>
                <a:tc>
                  <a:txBody>
                    <a:bodyPr/>
                    <a:lstStyle/>
                    <a:p>
                      <a:pPr algn="ctr"/>
                      <a:r>
                        <a:rPr lang="es-ES" sz="2800" dirty="0" smtClean="0"/>
                        <a:t>15</a:t>
                      </a:r>
                      <a:endParaRPr lang="es-ES" sz="2800" dirty="0"/>
                    </a:p>
                  </a:txBody>
                  <a:tcPr/>
                </a:tc>
                <a:tc>
                  <a:txBody>
                    <a:bodyPr/>
                    <a:lstStyle/>
                    <a:p>
                      <a:pPr algn="ctr"/>
                      <a:r>
                        <a:rPr lang="es-ES" sz="2800" dirty="0" smtClean="0"/>
                        <a:t>4</a:t>
                      </a:r>
                      <a:endParaRPr lang="es-ES" sz="2800" dirty="0"/>
                    </a:p>
                  </a:txBody>
                  <a:tcPr/>
                </a:tc>
                <a:tc>
                  <a:txBody>
                    <a:bodyPr/>
                    <a:lstStyle/>
                    <a:p>
                      <a:pPr algn="ctr"/>
                      <a:r>
                        <a:rPr lang="es-ES" sz="2800" dirty="0" smtClean="0"/>
                        <a:t>1</a:t>
                      </a:r>
                      <a:endParaRPr lang="es-ES" sz="2800" dirty="0"/>
                    </a:p>
                  </a:txBody>
                  <a:tcPr/>
                </a:tc>
                <a:tc>
                  <a:txBody>
                    <a:bodyPr/>
                    <a:lstStyle/>
                    <a:p>
                      <a:pPr algn="ctr"/>
                      <a:r>
                        <a:rPr lang="es-ES" sz="2800" dirty="0" smtClean="0"/>
                        <a:t>3</a:t>
                      </a:r>
                      <a:endParaRPr lang="es-ES" sz="2800" dirty="0"/>
                    </a:p>
                  </a:txBody>
                  <a:tcPr/>
                </a:tc>
              </a:tr>
              <a:tr h="16581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2800" i="1" dirty="0" err="1" smtClean="0"/>
                        <a:t>Myiopsitta</a:t>
                      </a:r>
                      <a:r>
                        <a:rPr lang="es-ES" sz="2800" i="1" dirty="0" smtClean="0"/>
                        <a:t> </a:t>
                      </a:r>
                      <a:r>
                        <a:rPr lang="es-ES" sz="2800" i="1" dirty="0" err="1" smtClean="0"/>
                        <a:t>monachus</a:t>
                      </a:r>
                      <a:r>
                        <a:rPr lang="es-ES" sz="2800" i="1" dirty="0" smtClean="0"/>
                        <a:t> </a:t>
                      </a:r>
                      <a:r>
                        <a:rPr lang="es-ES" sz="2800" dirty="0" smtClean="0"/>
                        <a:t>(Cotorra</a:t>
                      </a:r>
                      <a:r>
                        <a:rPr lang="es-ES" sz="2800" baseline="0" dirty="0" smtClean="0"/>
                        <a:t> argentina)</a:t>
                      </a:r>
                      <a:endParaRPr lang="es-MX" sz="2800" dirty="0" smtClean="0"/>
                    </a:p>
                    <a:p>
                      <a:pPr algn="ctr"/>
                      <a:endParaRPr lang="es-ES" sz="2800" dirty="0"/>
                    </a:p>
                  </a:txBody>
                  <a:tcPr/>
                </a:tc>
                <a:tc>
                  <a:txBody>
                    <a:bodyPr/>
                    <a:lstStyle/>
                    <a:p>
                      <a:pPr algn="ctr"/>
                      <a:r>
                        <a:rPr lang="es-ES" sz="2800" dirty="0" smtClean="0"/>
                        <a:t>11</a:t>
                      </a:r>
                      <a:endParaRPr lang="es-ES" sz="2800" dirty="0"/>
                    </a:p>
                  </a:txBody>
                  <a:tcPr/>
                </a:tc>
                <a:tc>
                  <a:txBody>
                    <a:bodyPr/>
                    <a:lstStyle/>
                    <a:p>
                      <a:pPr algn="ctr"/>
                      <a:r>
                        <a:rPr lang="es-ES" sz="2800" dirty="0" smtClean="0"/>
                        <a:t>3</a:t>
                      </a:r>
                      <a:endParaRPr lang="es-ES" sz="2800" dirty="0"/>
                    </a:p>
                  </a:txBody>
                  <a:tcPr/>
                </a:tc>
                <a:tc>
                  <a:txBody>
                    <a:bodyPr/>
                    <a:lstStyle/>
                    <a:p>
                      <a:pPr algn="ctr"/>
                      <a:r>
                        <a:rPr lang="es-ES" sz="2800" dirty="0" smtClean="0"/>
                        <a:t>3</a:t>
                      </a:r>
                      <a:endParaRPr lang="es-ES" sz="2800" dirty="0"/>
                    </a:p>
                  </a:txBody>
                  <a:tcPr/>
                </a:tc>
                <a:tc>
                  <a:txBody>
                    <a:bodyPr/>
                    <a:lstStyle/>
                    <a:p>
                      <a:pPr algn="ctr"/>
                      <a:r>
                        <a:rPr lang="es-ES" sz="2800" dirty="0" smtClean="0"/>
                        <a:t>0</a:t>
                      </a:r>
                      <a:endParaRPr lang="es-ES" sz="2800" dirty="0"/>
                    </a:p>
                  </a:txBody>
                  <a:tcPr/>
                </a:tc>
              </a:tr>
              <a:tr h="11379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800" i="1" dirty="0" smtClean="0"/>
                        <a:t>Columba </a:t>
                      </a:r>
                      <a:r>
                        <a:rPr lang="es-MX" sz="2800" i="1" dirty="0" err="1" smtClean="0"/>
                        <a:t>livia</a:t>
                      </a:r>
                      <a:r>
                        <a:rPr lang="es-MX" sz="2800" i="1" dirty="0" smtClean="0"/>
                        <a:t> </a:t>
                      </a:r>
                      <a:r>
                        <a:rPr lang="es-MX" sz="2800" dirty="0" smtClean="0"/>
                        <a:t>(Paloma)</a:t>
                      </a:r>
                    </a:p>
                    <a:p>
                      <a:pPr algn="ctr"/>
                      <a:endParaRPr lang="es-ES" sz="2800" dirty="0"/>
                    </a:p>
                  </a:txBody>
                  <a:tcPr/>
                </a:tc>
                <a:tc>
                  <a:txBody>
                    <a:bodyPr/>
                    <a:lstStyle/>
                    <a:p>
                      <a:pPr algn="ctr"/>
                      <a:r>
                        <a:rPr lang="es-ES" sz="2800" dirty="0" smtClean="0"/>
                        <a:t>6</a:t>
                      </a:r>
                      <a:endParaRPr lang="es-ES" sz="2800" dirty="0"/>
                    </a:p>
                  </a:txBody>
                  <a:tcPr/>
                </a:tc>
                <a:tc>
                  <a:txBody>
                    <a:bodyPr/>
                    <a:lstStyle/>
                    <a:p>
                      <a:pPr algn="ctr"/>
                      <a:r>
                        <a:rPr lang="es-ES" sz="2800" dirty="0" smtClean="0"/>
                        <a:t>0</a:t>
                      </a:r>
                      <a:endParaRPr lang="es-ES" sz="2800" dirty="0"/>
                    </a:p>
                  </a:txBody>
                  <a:tcPr/>
                </a:tc>
                <a:tc>
                  <a:txBody>
                    <a:bodyPr/>
                    <a:lstStyle/>
                    <a:p>
                      <a:pPr algn="ctr"/>
                      <a:r>
                        <a:rPr lang="es-ES" sz="2800" dirty="0" smtClean="0"/>
                        <a:t>0</a:t>
                      </a:r>
                      <a:endParaRPr lang="es-ES" sz="2800" dirty="0"/>
                    </a:p>
                  </a:txBody>
                  <a:tcPr/>
                </a:tc>
                <a:tc>
                  <a:txBody>
                    <a:bodyPr/>
                    <a:lstStyle/>
                    <a:p>
                      <a:pPr algn="ctr"/>
                      <a:r>
                        <a:rPr lang="es-ES" sz="2800" dirty="0" smtClean="0"/>
                        <a:t>0</a:t>
                      </a:r>
                      <a:endParaRPr lang="es-ES" sz="2800" dirty="0"/>
                    </a:p>
                  </a:txBody>
                  <a:tcPr/>
                </a:tc>
              </a:tr>
              <a:tr h="16581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800" i="1" dirty="0" smtClean="0"/>
                        <a:t>Ara </a:t>
                      </a:r>
                      <a:r>
                        <a:rPr lang="es-MX" sz="2800" i="1" dirty="0" err="1" smtClean="0"/>
                        <a:t>chloroptera</a:t>
                      </a:r>
                      <a:r>
                        <a:rPr lang="es-MX" sz="2800" i="1" dirty="0" smtClean="0"/>
                        <a:t> </a:t>
                      </a:r>
                      <a:r>
                        <a:rPr lang="es-MX" sz="2800" dirty="0" smtClean="0"/>
                        <a:t>(Guacamayo rojo)</a:t>
                      </a:r>
                    </a:p>
                    <a:p>
                      <a:pPr algn="ctr"/>
                      <a:endParaRPr lang="es-ES" sz="2800" dirty="0"/>
                    </a:p>
                  </a:txBody>
                  <a:tcPr/>
                </a:tc>
                <a:tc>
                  <a:txBody>
                    <a:bodyPr/>
                    <a:lstStyle/>
                    <a:p>
                      <a:pPr algn="ctr"/>
                      <a:r>
                        <a:rPr lang="es-ES" sz="2800" dirty="0" smtClean="0"/>
                        <a:t>1</a:t>
                      </a:r>
                      <a:endParaRPr lang="es-ES" sz="2800" dirty="0"/>
                    </a:p>
                  </a:txBody>
                  <a:tcPr/>
                </a:tc>
                <a:tc>
                  <a:txBody>
                    <a:bodyPr/>
                    <a:lstStyle/>
                    <a:p>
                      <a:pPr algn="ctr"/>
                      <a:r>
                        <a:rPr lang="es-ES" sz="2800" dirty="0" smtClean="0"/>
                        <a:t>1</a:t>
                      </a:r>
                      <a:endParaRPr lang="es-ES" sz="2800" dirty="0"/>
                    </a:p>
                  </a:txBody>
                  <a:tcPr/>
                </a:tc>
                <a:tc>
                  <a:txBody>
                    <a:bodyPr/>
                    <a:lstStyle/>
                    <a:p>
                      <a:pPr algn="ctr"/>
                      <a:r>
                        <a:rPr lang="es-ES" sz="2800" dirty="0" smtClean="0"/>
                        <a:t>0</a:t>
                      </a:r>
                      <a:endParaRPr lang="es-ES" sz="2800" dirty="0"/>
                    </a:p>
                  </a:txBody>
                  <a:tcPr/>
                </a:tc>
                <a:tc>
                  <a:txBody>
                    <a:bodyPr/>
                    <a:lstStyle/>
                    <a:p>
                      <a:pPr algn="ctr"/>
                      <a:r>
                        <a:rPr lang="es-ES" sz="2800" dirty="0" smtClean="0"/>
                        <a:t>1</a:t>
                      </a:r>
                      <a:endParaRPr lang="es-ES" sz="2800" dirty="0"/>
                    </a:p>
                  </a:txBody>
                  <a:tcPr/>
                </a:tc>
              </a:tr>
              <a:tr h="16581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2800" i="1" dirty="0" err="1" smtClean="0"/>
                        <a:t>Cardinalis</a:t>
                      </a:r>
                      <a:r>
                        <a:rPr lang="es-MX" sz="2800" i="1" dirty="0" smtClean="0"/>
                        <a:t> </a:t>
                      </a:r>
                      <a:r>
                        <a:rPr lang="es-MX" sz="2800" i="1" dirty="0" err="1" smtClean="0"/>
                        <a:t>cardinalis</a:t>
                      </a:r>
                      <a:r>
                        <a:rPr lang="es-MX" sz="2800" i="1" dirty="0" smtClean="0"/>
                        <a:t> </a:t>
                      </a:r>
                      <a:r>
                        <a:rPr lang="es-MX" sz="2800" dirty="0" smtClean="0"/>
                        <a:t>(Cardenal</a:t>
                      </a:r>
                      <a:r>
                        <a:rPr lang="es-MX" sz="2800" baseline="0" dirty="0" smtClean="0"/>
                        <a:t> de Virginia)</a:t>
                      </a:r>
                      <a:endParaRPr lang="es-MX" sz="2800" dirty="0" smtClean="0"/>
                    </a:p>
                    <a:p>
                      <a:pPr algn="ctr"/>
                      <a:endParaRPr lang="es-ES" sz="2800" dirty="0"/>
                    </a:p>
                  </a:txBody>
                  <a:tcPr/>
                </a:tc>
                <a:tc>
                  <a:txBody>
                    <a:bodyPr/>
                    <a:lstStyle/>
                    <a:p>
                      <a:pPr algn="ctr"/>
                      <a:r>
                        <a:rPr lang="es-ES" sz="2800" dirty="0" smtClean="0"/>
                        <a:t>1</a:t>
                      </a:r>
                      <a:endParaRPr lang="es-ES" sz="2800" dirty="0"/>
                    </a:p>
                  </a:txBody>
                  <a:tcPr/>
                </a:tc>
                <a:tc>
                  <a:txBody>
                    <a:bodyPr/>
                    <a:lstStyle/>
                    <a:p>
                      <a:pPr algn="ctr"/>
                      <a:r>
                        <a:rPr lang="es-ES" sz="2800" dirty="0" smtClean="0"/>
                        <a:t>0</a:t>
                      </a:r>
                      <a:endParaRPr lang="es-ES" sz="2800" dirty="0"/>
                    </a:p>
                  </a:txBody>
                  <a:tcPr/>
                </a:tc>
                <a:tc>
                  <a:txBody>
                    <a:bodyPr/>
                    <a:lstStyle/>
                    <a:p>
                      <a:pPr algn="ctr"/>
                      <a:r>
                        <a:rPr lang="es-ES" sz="2800" dirty="0" smtClean="0"/>
                        <a:t>0</a:t>
                      </a:r>
                      <a:endParaRPr lang="es-ES" sz="2800" dirty="0"/>
                    </a:p>
                  </a:txBody>
                  <a:tcPr/>
                </a:tc>
                <a:tc>
                  <a:txBody>
                    <a:bodyPr/>
                    <a:lstStyle/>
                    <a:p>
                      <a:pPr algn="ctr"/>
                      <a:r>
                        <a:rPr lang="es-ES" sz="2800" dirty="0" smtClean="0"/>
                        <a:t>0</a:t>
                      </a:r>
                      <a:endParaRPr lang="es-ES" sz="2800" dirty="0"/>
                    </a:p>
                  </a:txBody>
                  <a:tcPr/>
                </a:tc>
              </a:tr>
              <a:tr h="617759">
                <a:tc>
                  <a:txBody>
                    <a:bodyPr/>
                    <a:lstStyle/>
                    <a:p>
                      <a:pPr algn="ctr"/>
                      <a:r>
                        <a:rPr lang="es-ES" sz="2800" dirty="0" smtClean="0"/>
                        <a:t>Total</a:t>
                      </a:r>
                      <a:endParaRPr lang="es-ES" sz="2800" dirty="0"/>
                    </a:p>
                  </a:txBody>
                  <a:tcPr/>
                </a:tc>
                <a:tc>
                  <a:txBody>
                    <a:bodyPr/>
                    <a:lstStyle/>
                    <a:p>
                      <a:pPr algn="ctr"/>
                      <a:r>
                        <a:rPr lang="es-ES" sz="2800" dirty="0" smtClean="0"/>
                        <a:t>56</a:t>
                      </a:r>
                      <a:endParaRPr lang="es-ES" sz="2800" dirty="0"/>
                    </a:p>
                  </a:txBody>
                  <a:tcPr/>
                </a:tc>
                <a:tc>
                  <a:txBody>
                    <a:bodyPr/>
                    <a:lstStyle/>
                    <a:p>
                      <a:pPr algn="ctr"/>
                      <a:r>
                        <a:rPr lang="es-ES" sz="2800" dirty="0" smtClean="0"/>
                        <a:t>13 (23,2 %)</a:t>
                      </a:r>
                      <a:endParaRPr lang="es-ES" sz="2800" dirty="0"/>
                    </a:p>
                  </a:txBody>
                  <a:tcPr/>
                </a:tc>
                <a:tc>
                  <a:txBody>
                    <a:bodyPr/>
                    <a:lstStyle/>
                    <a:p>
                      <a:pPr algn="ctr"/>
                      <a:r>
                        <a:rPr lang="es-ES" sz="2800" dirty="0" smtClean="0"/>
                        <a:t>8 (14,2</a:t>
                      </a:r>
                      <a:r>
                        <a:rPr lang="es-ES" sz="2800" baseline="0" dirty="0" smtClean="0"/>
                        <a:t> %)</a:t>
                      </a:r>
                      <a:endParaRPr lang="es-ES" sz="2800" dirty="0"/>
                    </a:p>
                  </a:txBody>
                  <a:tcPr/>
                </a:tc>
                <a:tc>
                  <a:txBody>
                    <a:bodyPr/>
                    <a:lstStyle/>
                    <a:p>
                      <a:pPr algn="ctr"/>
                      <a:r>
                        <a:rPr lang="es-ES" sz="2800" dirty="0" smtClean="0"/>
                        <a:t>5</a:t>
                      </a:r>
                      <a:endParaRPr lang="es-ES" sz="2800" dirty="0"/>
                    </a:p>
                  </a:txBody>
                  <a:tcPr/>
                </a:tc>
              </a:tr>
            </a:tbl>
          </a:graphicData>
        </a:graphic>
      </p:graphicFrame>
      <p:pic>
        <p:nvPicPr>
          <p:cNvPr id="22" name="21 Imagen" descr="DSCF0595.jpg"/>
          <p:cNvPicPr>
            <a:picLocks noChangeAspect="1"/>
          </p:cNvPicPr>
          <p:nvPr/>
        </p:nvPicPr>
        <p:blipFill>
          <a:blip r:embed="rId7" cstate="print"/>
          <a:stretch>
            <a:fillRect/>
          </a:stretch>
        </p:blipFill>
        <p:spPr>
          <a:xfrm>
            <a:off x="16630653" y="15173280"/>
            <a:ext cx="6643734" cy="5000660"/>
          </a:xfrm>
          <a:prstGeom prst="rect">
            <a:avLst/>
          </a:prstGeom>
        </p:spPr>
      </p:pic>
      <p:pic>
        <p:nvPicPr>
          <p:cNvPr id="23" name="22 Imagen" descr="MF_lipidosis_hepat.jpg"/>
          <p:cNvPicPr>
            <a:picLocks noChangeAspect="1"/>
          </p:cNvPicPr>
          <p:nvPr/>
        </p:nvPicPr>
        <p:blipFill>
          <a:blip r:embed="rId8" cstate="print"/>
          <a:stretch>
            <a:fillRect/>
          </a:stretch>
        </p:blipFill>
        <p:spPr>
          <a:xfrm>
            <a:off x="24345957" y="15244718"/>
            <a:ext cx="6762798" cy="4911362"/>
          </a:xfrm>
          <a:prstGeom prst="rect">
            <a:avLst/>
          </a:prstGeom>
        </p:spPr>
      </p:pic>
      <p:sp>
        <p:nvSpPr>
          <p:cNvPr id="25" name="24 CuadroTexto"/>
          <p:cNvSpPr txBox="1"/>
          <p:nvPr/>
        </p:nvSpPr>
        <p:spPr>
          <a:xfrm>
            <a:off x="16987843" y="21174072"/>
            <a:ext cx="14216162" cy="5016758"/>
          </a:xfrm>
          <a:prstGeom prst="rect">
            <a:avLst/>
          </a:prstGeom>
          <a:noFill/>
        </p:spPr>
        <p:txBody>
          <a:bodyPr wrap="square" rtlCol="0">
            <a:spAutoFit/>
          </a:bodyPr>
          <a:lstStyle/>
          <a:p>
            <a:pPr algn="just"/>
            <a:r>
              <a:rPr lang="es-ES" sz="3200" b="1" dirty="0" smtClean="0">
                <a:solidFill>
                  <a:schemeClr val="bg1"/>
                </a:solidFill>
              </a:rPr>
              <a:t>RESULTADOS: </a:t>
            </a:r>
            <a:r>
              <a:rPr lang="es-ES" sz="3200" dirty="0" smtClean="0">
                <a:solidFill>
                  <a:schemeClr val="bg1"/>
                </a:solidFill>
              </a:rPr>
              <a:t>Se procesaron 62 muestras de 7 especies diferentes de aves: Se descartaron 6 muestras por el resultado negativo de Beta </a:t>
            </a:r>
            <a:r>
              <a:rPr lang="es-ES" sz="3200" dirty="0" err="1" smtClean="0">
                <a:solidFill>
                  <a:schemeClr val="bg1"/>
                </a:solidFill>
              </a:rPr>
              <a:t>actina</a:t>
            </a:r>
            <a:r>
              <a:rPr lang="es-ES" sz="3200" dirty="0" smtClean="0">
                <a:solidFill>
                  <a:schemeClr val="bg1"/>
                </a:solidFill>
              </a:rPr>
              <a:t>, ellas provenían de  1 </a:t>
            </a:r>
            <a:r>
              <a:rPr lang="es-ES" sz="3200" i="1" dirty="0" smtClean="0">
                <a:solidFill>
                  <a:schemeClr val="bg1"/>
                </a:solidFill>
              </a:rPr>
              <a:t>Amazona </a:t>
            </a:r>
            <a:r>
              <a:rPr lang="es-ES" sz="3200" i="1" dirty="0" err="1" smtClean="0">
                <a:solidFill>
                  <a:schemeClr val="bg1"/>
                </a:solidFill>
              </a:rPr>
              <a:t>aestiva</a:t>
            </a:r>
            <a:r>
              <a:rPr lang="es-ES" sz="3200" dirty="0" smtClean="0">
                <a:solidFill>
                  <a:schemeClr val="bg1"/>
                </a:solidFill>
              </a:rPr>
              <a:t>, 4 </a:t>
            </a:r>
            <a:r>
              <a:rPr lang="es-ES" sz="3200" i="1" dirty="0" smtClean="0">
                <a:solidFill>
                  <a:schemeClr val="bg1"/>
                </a:solidFill>
              </a:rPr>
              <a:t>Columba </a:t>
            </a:r>
            <a:r>
              <a:rPr lang="es-ES" sz="3200" i="1" dirty="0" err="1" smtClean="0">
                <a:solidFill>
                  <a:schemeClr val="bg1"/>
                </a:solidFill>
              </a:rPr>
              <a:t>livia</a:t>
            </a:r>
            <a:r>
              <a:rPr lang="es-ES" sz="3200" dirty="0" smtClean="0">
                <a:solidFill>
                  <a:schemeClr val="bg1"/>
                </a:solidFill>
              </a:rPr>
              <a:t> y 1 </a:t>
            </a:r>
            <a:r>
              <a:rPr lang="es-ES" sz="3200" i="1" dirty="0" err="1" smtClean="0">
                <a:solidFill>
                  <a:schemeClr val="bg1"/>
                </a:solidFill>
              </a:rPr>
              <a:t>Agapornis</a:t>
            </a:r>
            <a:r>
              <a:rPr lang="es-ES" sz="3200" i="1" dirty="0" smtClean="0">
                <a:solidFill>
                  <a:schemeClr val="bg1"/>
                </a:solidFill>
              </a:rPr>
              <a:t> </a:t>
            </a:r>
            <a:r>
              <a:rPr lang="es-ES" sz="3200" dirty="0" err="1" smtClean="0">
                <a:solidFill>
                  <a:schemeClr val="bg1"/>
                </a:solidFill>
              </a:rPr>
              <a:t>sp.</a:t>
            </a:r>
            <a:r>
              <a:rPr lang="es-ES" sz="3200" dirty="0" smtClean="0">
                <a:solidFill>
                  <a:schemeClr val="bg1"/>
                </a:solidFill>
              </a:rPr>
              <a:t>. El detalle de las muestras y los resultados de las </a:t>
            </a:r>
            <a:r>
              <a:rPr lang="es-ES" sz="3200" i="1" dirty="0" err="1" smtClean="0">
                <a:solidFill>
                  <a:schemeClr val="bg1"/>
                </a:solidFill>
              </a:rPr>
              <a:t>q</a:t>
            </a:r>
            <a:r>
              <a:rPr lang="es-ES" sz="3200" dirty="0" err="1" smtClean="0">
                <a:solidFill>
                  <a:schemeClr val="bg1"/>
                </a:solidFill>
              </a:rPr>
              <a:t>PCR</a:t>
            </a:r>
            <a:r>
              <a:rPr lang="es-ES" sz="3200" dirty="0" smtClean="0">
                <a:solidFill>
                  <a:schemeClr val="bg1"/>
                </a:solidFill>
              </a:rPr>
              <a:t> se observan en la </a:t>
            </a:r>
            <a:r>
              <a:rPr lang="es-ES" sz="3200" b="1" dirty="0" smtClean="0">
                <a:solidFill>
                  <a:schemeClr val="bg1"/>
                </a:solidFill>
              </a:rPr>
              <a:t>TABLA 2, GRAFICO 1, 2 Y 3</a:t>
            </a:r>
            <a:r>
              <a:rPr lang="es-ES" sz="3200" dirty="0" smtClean="0">
                <a:solidFill>
                  <a:schemeClr val="bg1"/>
                </a:solidFill>
              </a:rPr>
              <a:t>.</a:t>
            </a:r>
            <a:r>
              <a:rPr lang="es-ES" sz="3200" b="1" i="1" dirty="0" smtClean="0">
                <a:solidFill>
                  <a:schemeClr val="bg1"/>
                </a:solidFill>
              </a:rPr>
              <a:t> </a:t>
            </a:r>
            <a:r>
              <a:rPr lang="es-ES" sz="3200" dirty="0" smtClean="0">
                <a:solidFill>
                  <a:schemeClr val="bg1"/>
                </a:solidFill>
              </a:rPr>
              <a:t>Todas las positivas para</a:t>
            </a:r>
            <a:r>
              <a:rPr lang="es-ES" sz="3200" i="1" dirty="0" smtClean="0">
                <a:solidFill>
                  <a:schemeClr val="bg1"/>
                </a:solidFill>
              </a:rPr>
              <a:t> </a:t>
            </a:r>
            <a:r>
              <a:rPr lang="es-ES" sz="3200" i="1" dirty="0" err="1" smtClean="0">
                <a:solidFill>
                  <a:schemeClr val="bg1"/>
                </a:solidFill>
              </a:rPr>
              <a:t>Cp</a:t>
            </a:r>
            <a:r>
              <a:rPr lang="es-ES" sz="3200" i="1" dirty="0" smtClean="0">
                <a:solidFill>
                  <a:schemeClr val="bg1"/>
                </a:solidFill>
              </a:rPr>
              <a:t> </a:t>
            </a:r>
            <a:r>
              <a:rPr lang="es-ES" sz="3200" dirty="0" smtClean="0">
                <a:solidFill>
                  <a:schemeClr val="bg1"/>
                </a:solidFill>
              </a:rPr>
              <a:t>fueron también positivas por</a:t>
            </a:r>
            <a:r>
              <a:rPr lang="es-ES" sz="3200" i="1" dirty="0" smtClean="0">
                <a:solidFill>
                  <a:schemeClr val="bg1"/>
                </a:solidFill>
              </a:rPr>
              <a:t> </a:t>
            </a:r>
            <a:r>
              <a:rPr lang="es-ES" sz="3200" i="1" dirty="0" err="1" smtClean="0">
                <a:solidFill>
                  <a:schemeClr val="bg1"/>
                </a:solidFill>
              </a:rPr>
              <a:t>qPCR</a:t>
            </a:r>
            <a:r>
              <a:rPr lang="es-ES" sz="3200" i="1" dirty="0" smtClean="0">
                <a:solidFill>
                  <a:schemeClr val="bg1"/>
                </a:solidFill>
              </a:rPr>
              <a:t> </a:t>
            </a:r>
            <a:r>
              <a:rPr lang="es-ES" sz="3200" dirty="0" smtClean="0">
                <a:solidFill>
                  <a:schemeClr val="bg1"/>
                </a:solidFill>
              </a:rPr>
              <a:t>familia. Además el 46.4 % (26/56) de las muestras correspondieron a aves con </a:t>
            </a:r>
            <a:r>
              <a:rPr lang="es-ES" sz="3200" dirty="0" err="1" smtClean="0">
                <a:solidFill>
                  <a:schemeClr val="bg1"/>
                </a:solidFill>
              </a:rPr>
              <a:t>signología</a:t>
            </a:r>
            <a:r>
              <a:rPr lang="es-ES" sz="3200" dirty="0" smtClean="0">
                <a:solidFill>
                  <a:schemeClr val="bg1"/>
                </a:solidFill>
              </a:rPr>
              <a:t> o lesiones macroscópicas compatibles con </a:t>
            </a:r>
            <a:r>
              <a:rPr lang="es-ES" sz="3200" dirty="0" err="1" smtClean="0">
                <a:solidFill>
                  <a:schemeClr val="bg1"/>
                </a:solidFill>
              </a:rPr>
              <a:t>clamidiosis</a:t>
            </a:r>
            <a:r>
              <a:rPr lang="es-ES" sz="3200" dirty="0" smtClean="0">
                <a:solidFill>
                  <a:schemeClr val="bg1"/>
                </a:solidFill>
              </a:rPr>
              <a:t>, de las cuales 5 fueron positivas a </a:t>
            </a:r>
            <a:r>
              <a:rPr lang="es-ES" sz="3200" i="1" dirty="0" err="1" smtClean="0">
                <a:solidFill>
                  <a:schemeClr val="bg1"/>
                </a:solidFill>
              </a:rPr>
              <a:t>Cp</a:t>
            </a:r>
            <a:r>
              <a:rPr lang="es-ES" sz="3200" dirty="0" smtClean="0">
                <a:solidFill>
                  <a:schemeClr val="bg1"/>
                </a:solidFill>
              </a:rPr>
              <a:t> y solo una por </a:t>
            </a:r>
            <a:r>
              <a:rPr lang="es-ES" sz="3200" i="1" dirty="0" err="1" smtClean="0">
                <a:solidFill>
                  <a:schemeClr val="bg1"/>
                </a:solidFill>
              </a:rPr>
              <a:t>qPCR</a:t>
            </a:r>
            <a:r>
              <a:rPr lang="es-ES" sz="3200" dirty="0" smtClean="0">
                <a:solidFill>
                  <a:schemeClr val="bg1"/>
                </a:solidFill>
              </a:rPr>
              <a:t> familia. De las aves sin signos clínicos 3 fueron positivas a </a:t>
            </a:r>
            <a:r>
              <a:rPr lang="es-ES" sz="3200" i="1" dirty="0" err="1" smtClean="0">
                <a:solidFill>
                  <a:schemeClr val="bg1"/>
                </a:solidFill>
              </a:rPr>
              <a:t>Cp</a:t>
            </a:r>
            <a:r>
              <a:rPr lang="es-ES" sz="3200" dirty="0" smtClean="0">
                <a:solidFill>
                  <a:schemeClr val="bg1"/>
                </a:solidFill>
              </a:rPr>
              <a:t> y 4 solo por </a:t>
            </a:r>
            <a:r>
              <a:rPr lang="es-ES" sz="3200" i="1" dirty="0" err="1" smtClean="0">
                <a:solidFill>
                  <a:schemeClr val="bg1"/>
                </a:solidFill>
              </a:rPr>
              <a:t>qPCR</a:t>
            </a:r>
            <a:r>
              <a:rPr lang="es-ES" sz="3200" dirty="0" smtClean="0">
                <a:solidFill>
                  <a:schemeClr val="bg1"/>
                </a:solidFill>
              </a:rPr>
              <a:t> familia.</a:t>
            </a:r>
            <a:endParaRPr lang="es-MX" sz="3200" dirty="0">
              <a:solidFill>
                <a:schemeClr val="bg1"/>
              </a:solidFill>
            </a:endParaRPr>
          </a:p>
        </p:txBody>
      </p:sp>
      <p:pic>
        <p:nvPicPr>
          <p:cNvPr id="1026" name="Picture 2"/>
          <p:cNvPicPr>
            <a:picLocks noChangeAspect="1" noChangeArrowheads="1"/>
          </p:cNvPicPr>
          <p:nvPr/>
        </p:nvPicPr>
        <p:blipFill>
          <a:blip r:embed="rId9" cstate="print"/>
          <a:srcRect/>
          <a:stretch>
            <a:fillRect/>
          </a:stretch>
        </p:blipFill>
        <p:spPr bwMode="auto">
          <a:xfrm>
            <a:off x="1128607" y="21245511"/>
            <a:ext cx="5040000" cy="3151877"/>
          </a:xfrm>
          <a:prstGeom prst="rect">
            <a:avLst/>
          </a:prstGeom>
          <a:noFill/>
          <a:ln w="9525">
            <a:noFill/>
            <a:miter lim="800000"/>
            <a:headEnd/>
            <a:tailEnd/>
          </a:ln>
        </p:spPr>
      </p:pic>
      <p:pic>
        <p:nvPicPr>
          <p:cNvPr id="1027" name="Picture 3"/>
          <p:cNvPicPr>
            <a:picLocks noChangeAspect="1" noChangeArrowheads="1"/>
          </p:cNvPicPr>
          <p:nvPr/>
        </p:nvPicPr>
        <p:blipFill>
          <a:blip r:embed="rId10" cstate="print"/>
          <a:srcRect/>
          <a:stretch>
            <a:fillRect/>
          </a:stretch>
        </p:blipFill>
        <p:spPr bwMode="auto">
          <a:xfrm>
            <a:off x="11558555" y="21316948"/>
            <a:ext cx="5040000" cy="3151876"/>
          </a:xfrm>
          <a:prstGeom prst="rect">
            <a:avLst/>
          </a:prstGeom>
          <a:noFill/>
          <a:ln w="9525">
            <a:noFill/>
            <a:miter lim="800000"/>
            <a:headEnd/>
            <a:tailEnd/>
          </a:ln>
        </p:spPr>
      </p:pic>
      <p:pic>
        <p:nvPicPr>
          <p:cNvPr id="1028" name="Picture 4"/>
          <p:cNvPicPr>
            <a:picLocks noChangeAspect="1" noChangeArrowheads="1"/>
          </p:cNvPicPr>
          <p:nvPr/>
        </p:nvPicPr>
        <p:blipFill>
          <a:blip r:embed="rId11" cstate="print"/>
          <a:srcRect/>
          <a:stretch>
            <a:fillRect/>
          </a:stretch>
        </p:blipFill>
        <p:spPr bwMode="auto">
          <a:xfrm>
            <a:off x="6343581" y="21245510"/>
            <a:ext cx="5040000" cy="3151877"/>
          </a:xfrm>
          <a:prstGeom prst="rect">
            <a:avLst/>
          </a:prstGeom>
          <a:noFill/>
          <a:ln w="9525">
            <a:noFill/>
            <a:miter lim="800000"/>
            <a:headEnd/>
            <a:tailEnd/>
          </a:ln>
        </p:spPr>
      </p:pic>
      <p:sp>
        <p:nvSpPr>
          <p:cNvPr id="24" name="23 CuadroTexto"/>
          <p:cNvSpPr txBox="1"/>
          <p:nvPr/>
        </p:nvSpPr>
        <p:spPr>
          <a:xfrm>
            <a:off x="16702091" y="14387462"/>
            <a:ext cx="1397114" cy="523220"/>
          </a:xfrm>
          <a:prstGeom prst="rect">
            <a:avLst/>
          </a:prstGeom>
          <a:noFill/>
        </p:spPr>
        <p:txBody>
          <a:bodyPr wrap="none" rtlCol="0">
            <a:spAutoFit/>
          </a:bodyPr>
          <a:lstStyle/>
          <a:p>
            <a:r>
              <a:rPr lang="es-ES" sz="2800" b="1" dirty="0" smtClean="0">
                <a:solidFill>
                  <a:schemeClr val="bg1"/>
                </a:solidFill>
              </a:rPr>
              <a:t>Tabla 1</a:t>
            </a:r>
            <a:endParaRPr lang="es-ES" sz="2800" b="1" dirty="0">
              <a:solidFill>
                <a:schemeClr val="bg1"/>
              </a:solidFill>
            </a:endParaRPr>
          </a:p>
        </p:txBody>
      </p:sp>
      <p:sp>
        <p:nvSpPr>
          <p:cNvPr id="26" name="25 CuadroTexto"/>
          <p:cNvSpPr txBox="1"/>
          <p:nvPr/>
        </p:nvSpPr>
        <p:spPr>
          <a:xfrm>
            <a:off x="16630653" y="20316816"/>
            <a:ext cx="1263487" cy="523220"/>
          </a:xfrm>
          <a:prstGeom prst="rect">
            <a:avLst/>
          </a:prstGeom>
          <a:noFill/>
        </p:spPr>
        <p:txBody>
          <a:bodyPr wrap="none" rtlCol="0">
            <a:spAutoFit/>
          </a:bodyPr>
          <a:lstStyle/>
          <a:p>
            <a:r>
              <a:rPr lang="es-ES" sz="2800" b="1" dirty="0" smtClean="0">
                <a:solidFill>
                  <a:schemeClr val="bg1"/>
                </a:solidFill>
              </a:rPr>
              <a:t>Foto 1</a:t>
            </a:r>
            <a:endParaRPr lang="es-ES" sz="2800" b="1" dirty="0">
              <a:solidFill>
                <a:schemeClr val="bg1"/>
              </a:solidFill>
            </a:endParaRPr>
          </a:p>
        </p:txBody>
      </p:sp>
      <p:sp>
        <p:nvSpPr>
          <p:cNvPr id="27" name="26 CuadroTexto"/>
          <p:cNvSpPr txBox="1"/>
          <p:nvPr/>
        </p:nvSpPr>
        <p:spPr>
          <a:xfrm>
            <a:off x="24560271" y="20388254"/>
            <a:ext cx="1263487" cy="523220"/>
          </a:xfrm>
          <a:prstGeom prst="rect">
            <a:avLst/>
          </a:prstGeom>
          <a:noFill/>
        </p:spPr>
        <p:txBody>
          <a:bodyPr wrap="none" rtlCol="0">
            <a:spAutoFit/>
          </a:bodyPr>
          <a:lstStyle/>
          <a:p>
            <a:r>
              <a:rPr lang="es-ES" sz="2800" b="1" dirty="0" smtClean="0">
                <a:solidFill>
                  <a:schemeClr val="bg1"/>
                </a:solidFill>
              </a:rPr>
              <a:t>Foto 2</a:t>
            </a:r>
            <a:endParaRPr lang="es-ES" sz="2800" b="1" dirty="0">
              <a:solidFill>
                <a:schemeClr val="bg1"/>
              </a:solidFill>
            </a:endParaRPr>
          </a:p>
        </p:txBody>
      </p:sp>
      <p:sp>
        <p:nvSpPr>
          <p:cNvPr id="28" name="27 CuadroTexto"/>
          <p:cNvSpPr txBox="1"/>
          <p:nvPr/>
        </p:nvSpPr>
        <p:spPr>
          <a:xfrm>
            <a:off x="1057169" y="24460220"/>
            <a:ext cx="3603872" cy="461665"/>
          </a:xfrm>
          <a:prstGeom prst="rect">
            <a:avLst/>
          </a:prstGeom>
          <a:noFill/>
        </p:spPr>
        <p:txBody>
          <a:bodyPr wrap="none" rtlCol="0">
            <a:spAutoFit/>
          </a:bodyPr>
          <a:lstStyle/>
          <a:p>
            <a:r>
              <a:rPr lang="es-ES" sz="2400" b="1" dirty="0" smtClean="0">
                <a:solidFill>
                  <a:schemeClr val="bg1"/>
                </a:solidFill>
              </a:rPr>
              <a:t>Grafico 1: </a:t>
            </a:r>
            <a:r>
              <a:rPr lang="es-ES" sz="2400" b="1" i="1" dirty="0" err="1" smtClean="0">
                <a:solidFill>
                  <a:schemeClr val="bg1"/>
                </a:solidFill>
              </a:rPr>
              <a:t>qPCR</a:t>
            </a:r>
            <a:r>
              <a:rPr lang="es-ES" sz="2400" b="1" dirty="0" smtClean="0">
                <a:solidFill>
                  <a:schemeClr val="bg1"/>
                </a:solidFill>
              </a:rPr>
              <a:t> familia</a:t>
            </a:r>
            <a:endParaRPr lang="es-ES" sz="2400" b="1" dirty="0">
              <a:solidFill>
                <a:schemeClr val="bg1"/>
              </a:solidFill>
            </a:endParaRPr>
          </a:p>
        </p:txBody>
      </p:sp>
      <p:sp>
        <p:nvSpPr>
          <p:cNvPr id="32" name="31 CuadroTexto"/>
          <p:cNvSpPr txBox="1"/>
          <p:nvPr/>
        </p:nvSpPr>
        <p:spPr>
          <a:xfrm>
            <a:off x="6343581" y="24460220"/>
            <a:ext cx="3039615" cy="461665"/>
          </a:xfrm>
          <a:prstGeom prst="rect">
            <a:avLst/>
          </a:prstGeom>
          <a:noFill/>
        </p:spPr>
        <p:txBody>
          <a:bodyPr wrap="none" rtlCol="0">
            <a:spAutoFit/>
          </a:bodyPr>
          <a:lstStyle/>
          <a:p>
            <a:r>
              <a:rPr lang="es-ES" sz="2400" b="1" dirty="0" smtClean="0">
                <a:solidFill>
                  <a:schemeClr val="bg1"/>
                </a:solidFill>
              </a:rPr>
              <a:t>Grafico 2: </a:t>
            </a:r>
            <a:r>
              <a:rPr lang="es-ES" sz="2400" b="1" i="1" dirty="0" err="1" smtClean="0">
                <a:solidFill>
                  <a:schemeClr val="bg1"/>
                </a:solidFill>
              </a:rPr>
              <a:t>qPCR</a:t>
            </a:r>
            <a:r>
              <a:rPr lang="es-ES" sz="2400" b="1" i="1" dirty="0" smtClean="0">
                <a:solidFill>
                  <a:schemeClr val="bg1"/>
                </a:solidFill>
              </a:rPr>
              <a:t> </a:t>
            </a:r>
            <a:r>
              <a:rPr lang="es-ES" sz="2400" b="1" i="1" dirty="0" err="1" smtClean="0">
                <a:solidFill>
                  <a:schemeClr val="bg1"/>
                </a:solidFill>
              </a:rPr>
              <a:t>Cp</a:t>
            </a:r>
            <a:endParaRPr lang="es-ES" sz="2400" b="1" i="1" dirty="0">
              <a:solidFill>
                <a:schemeClr val="bg1"/>
              </a:solidFill>
            </a:endParaRPr>
          </a:p>
        </p:txBody>
      </p:sp>
      <p:sp>
        <p:nvSpPr>
          <p:cNvPr id="33" name="32 CuadroTexto"/>
          <p:cNvSpPr txBox="1"/>
          <p:nvPr/>
        </p:nvSpPr>
        <p:spPr>
          <a:xfrm>
            <a:off x="11558555" y="24531658"/>
            <a:ext cx="4612160" cy="830997"/>
          </a:xfrm>
          <a:prstGeom prst="rect">
            <a:avLst/>
          </a:prstGeom>
          <a:noFill/>
        </p:spPr>
        <p:txBody>
          <a:bodyPr wrap="none" rtlCol="0">
            <a:spAutoFit/>
          </a:bodyPr>
          <a:lstStyle/>
          <a:p>
            <a:r>
              <a:rPr lang="es-ES" sz="2400" b="1" dirty="0" smtClean="0">
                <a:solidFill>
                  <a:schemeClr val="bg1"/>
                </a:solidFill>
              </a:rPr>
              <a:t>Grafico 3: Curvas de </a:t>
            </a:r>
            <a:r>
              <a:rPr lang="es-ES" sz="2400" b="1" dirty="0" err="1" smtClean="0">
                <a:solidFill>
                  <a:schemeClr val="bg1"/>
                </a:solidFill>
              </a:rPr>
              <a:t>Meelting</a:t>
            </a:r>
            <a:r>
              <a:rPr lang="es-ES" sz="2400" b="1" dirty="0" smtClean="0">
                <a:solidFill>
                  <a:schemeClr val="bg1"/>
                </a:solidFill>
              </a:rPr>
              <a:t> </a:t>
            </a:r>
          </a:p>
          <a:p>
            <a:r>
              <a:rPr lang="es-ES" sz="2400" b="1" i="1" dirty="0" err="1" smtClean="0">
                <a:solidFill>
                  <a:schemeClr val="bg1"/>
                </a:solidFill>
              </a:rPr>
              <a:t>qPCR</a:t>
            </a:r>
            <a:r>
              <a:rPr lang="es-ES" sz="2400" b="1" i="1" dirty="0" smtClean="0">
                <a:solidFill>
                  <a:schemeClr val="bg1"/>
                </a:solidFill>
              </a:rPr>
              <a:t> CP</a:t>
            </a:r>
            <a:endParaRPr lang="es-ES" sz="2400" b="1" i="1" dirty="0">
              <a:solidFill>
                <a:schemeClr val="bg1"/>
              </a:solidFill>
            </a:endParaRPr>
          </a:p>
        </p:txBody>
      </p:sp>
      <p:sp>
        <p:nvSpPr>
          <p:cNvPr id="34" name="33 CuadroTexto"/>
          <p:cNvSpPr txBox="1"/>
          <p:nvPr/>
        </p:nvSpPr>
        <p:spPr>
          <a:xfrm>
            <a:off x="1985863" y="38247754"/>
            <a:ext cx="1397114" cy="523220"/>
          </a:xfrm>
          <a:prstGeom prst="rect">
            <a:avLst/>
          </a:prstGeom>
          <a:noFill/>
        </p:spPr>
        <p:txBody>
          <a:bodyPr wrap="none" rtlCol="0">
            <a:spAutoFit/>
          </a:bodyPr>
          <a:lstStyle/>
          <a:p>
            <a:r>
              <a:rPr lang="es-ES" sz="2800" b="1" dirty="0" smtClean="0">
                <a:solidFill>
                  <a:schemeClr val="bg1"/>
                </a:solidFill>
              </a:rPr>
              <a:t>Tabla 2</a:t>
            </a:r>
            <a:endParaRPr lang="es-ES" sz="2800" b="1" dirty="0">
              <a:solidFill>
                <a:schemeClr val="bg1"/>
              </a:solidFill>
            </a:endParaRPr>
          </a:p>
        </p:txBody>
      </p:sp>
      <p:sp>
        <p:nvSpPr>
          <p:cNvPr id="37" name="36 CuadroTexto"/>
          <p:cNvSpPr txBox="1"/>
          <p:nvPr/>
        </p:nvSpPr>
        <p:spPr>
          <a:xfrm>
            <a:off x="3200309" y="21674138"/>
            <a:ext cx="1127232" cy="369332"/>
          </a:xfrm>
          <a:prstGeom prst="rect">
            <a:avLst/>
          </a:prstGeom>
          <a:solidFill>
            <a:schemeClr val="tx1"/>
          </a:solidFill>
        </p:spPr>
        <p:txBody>
          <a:bodyPr wrap="none" rtlCol="0">
            <a:spAutoFit/>
          </a:bodyPr>
          <a:lstStyle/>
          <a:p>
            <a:r>
              <a:rPr lang="es-ES" sz="1800" dirty="0" smtClean="0">
                <a:solidFill>
                  <a:schemeClr val="bg1"/>
                </a:solidFill>
              </a:rPr>
              <a:t>Control +</a:t>
            </a:r>
            <a:endParaRPr lang="es-ES" sz="1800" dirty="0">
              <a:solidFill>
                <a:schemeClr val="bg1"/>
              </a:solidFill>
            </a:endParaRPr>
          </a:p>
        </p:txBody>
      </p:sp>
      <p:cxnSp>
        <p:nvCxnSpPr>
          <p:cNvPr id="39" name="38 Conector recto de flecha"/>
          <p:cNvCxnSpPr/>
          <p:nvPr/>
        </p:nvCxnSpPr>
        <p:spPr>
          <a:xfrm>
            <a:off x="4414755" y="21888452"/>
            <a:ext cx="571504"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0" name="39 CuadroTexto"/>
          <p:cNvSpPr txBox="1"/>
          <p:nvPr/>
        </p:nvSpPr>
        <p:spPr>
          <a:xfrm>
            <a:off x="4129003" y="23102898"/>
            <a:ext cx="1152000" cy="369332"/>
          </a:xfrm>
          <a:prstGeom prst="rect">
            <a:avLst/>
          </a:prstGeom>
          <a:solidFill>
            <a:schemeClr val="tx1"/>
          </a:solidFill>
        </p:spPr>
        <p:txBody>
          <a:bodyPr wrap="square" rtlCol="0">
            <a:spAutoFit/>
          </a:bodyPr>
          <a:lstStyle/>
          <a:p>
            <a:r>
              <a:rPr lang="es-ES" sz="1800" dirty="0" smtClean="0">
                <a:solidFill>
                  <a:schemeClr val="bg1"/>
                </a:solidFill>
              </a:rPr>
              <a:t>Muestras</a:t>
            </a:r>
            <a:endParaRPr lang="es-ES" sz="1800" dirty="0">
              <a:solidFill>
                <a:schemeClr val="bg1"/>
              </a:solidFill>
            </a:endParaRPr>
          </a:p>
        </p:txBody>
      </p:sp>
      <p:sp>
        <p:nvSpPr>
          <p:cNvPr id="41" name="40 CuadroTexto"/>
          <p:cNvSpPr txBox="1"/>
          <p:nvPr/>
        </p:nvSpPr>
        <p:spPr>
          <a:xfrm>
            <a:off x="6915085" y="21745576"/>
            <a:ext cx="1127232" cy="369332"/>
          </a:xfrm>
          <a:prstGeom prst="rect">
            <a:avLst/>
          </a:prstGeom>
          <a:solidFill>
            <a:schemeClr val="tx1"/>
          </a:solidFill>
        </p:spPr>
        <p:txBody>
          <a:bodyPr wrap="none" rtlCol="0">
            <a:spAutoFit/>
          </a:bodyPr>
          <a:lstStyle/>
          <a:p>
            <a:r>
              <a:rPr lang="es-ES" sz="1800" dirty="0" smtClean="0">
                <a:solidFill>
                  <a:schemeClr val="bg1"/>
                </a:solidFill>
              </a:rPr>
              <a:t>Control +</a:t>
            </a:r>
            <a:endParaRPr lang="es-ES" sz="1800" dirty="0">
              <a:solidFill>
                <a:schemeClr val="bg1"/>
              </a:solidFill>
            </a:endParaRPr>
          </a:p>
        </p:txBody>
      </p:sp>
      <p:cxnSp>
        <p:nvCxnSpPr>
          <p:cNvPr id="43" name="42 Conector recto de flecha"/>
          <p:cNvCxnSpPr/>
          <p:nvPr/>
        </p:nvCxnSpPr>
        <p:spPr>
          <a:xfrm>
            <a:off x="8129531" y="21888452"/>
            <a:ext cx="571504" cy="14287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4" name="43 CuadroTexto"/>
          <p:cNvSpPr txBox="1"/>
          <p:nvPr/>
        </p:nvSpPr>
        <p:spPr>
          <a:xfrm>
            <a:off x="9915481" y="21959890"/>
            <a:ext cx="1133644" cy="369332"/>
          </a:xfrm>
          <a:prstGeom prst="rect">
            <a:avLst/>
          </a:prstGeom>
          <a:solidFill>
            <a:schemeClr val="tx1"/>
          </a:solidFill>
        </p:spPr>
        <p:txBody>
          <a:bodyPr wrap="none" rtlCol="0">
            <a:spAutoFit/>
          </a:bodyPr>
          <a:lstStyle/>
          <a:p>
            <a:r>
              <a:rPr lang="es-ES" sz="1800" dirty="0" smtClean="0">
                <a:solidFill>
                  <a:schemeClr val="bg1"/>
                </a:solidFill>
              </a:rPr>
              <a:t>Muestras</a:t>
            </a:r>
            <a:endParaRPr lang="es-ES" sz="1800"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1546</TotalTime>
  <Words>1354</Words>
  <Application>Microsoft Office PowerPoint</Application>
  <PresentationFormat>Personalizado</PresentationFormat>
  <Paragraphs>87</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Flujo</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Cliente</dc:creator>
  <cp:lastModifiedBy>mregueira</cp:lastModifiedBy>
  <cp:revision>92</cp:revision>
  <dcterms:created xsi:type="dcterms:W3CDTF">2013-08-01T14:40:35Z</dcterms:created>
  <dcterms:modified xsi:type="dcterms:W3CDTF">2014-07-31T16:14:56Z</dcterms:modified>
</cp:coreProperties>
</file>